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96" r:id="rId2"/>
    <p:sldMasterId id="2147483716" r:id="rId3"/>
    <p:sldMasterId id="2147483736" r:id="rId4"/>
  </p:sldMasterIdLst>
  <p:notesMasterIdLst>
    <p:notesMasterId r:id="rId43"/>
  </p:notesMasterIdLst>
  <p:sldIdLst>
    <p:sldId id="289" r:id="rId5"/>
    <p:sldId id="275" r:id="rId6"/>
    <p:sldId id="314" r:id="rId7"/>
    <p:sldId id="316" r:id="rId8"/>
    <p:sldId id="317" r:id="rId9"/>
    <p:sldId id="320" r:id="rId10"/>
    <p:sldId id="321" r:id="rId11"/>
    <p:sldId id="280" r:id="rId12"/>
    <p:sldId id="281" r:id="rId13"/>
    <p:sldId id="322" r:id="rId14"/>
    <p:sldId id="323" r:id="rId15"/>
    <p:sldId id="283" r:id="rId16"/>
    <p:sldId id="269" r:id="rId17"/>
    <p:sldId id="324" r:id="rId18"/>
    <p:sldId id="325" r:id="rId19"/>
    <p:sldId id="326" r:id="rId20"/>
    <p:sldId id="285" r:id="rId21"/>
    <p:sldId id="327" r:id="rId22"/>
    <p:sldId id="328" r:id="rId23"/>
    <p:sldId id="329" r:id="rId24"/>
    <p:sldId id="330" r:id="rId25"/>
    <p:sldId id="331" r:id="rId26"/>
    <p:sldId id="332" r:id="rId27"/>
    <p:sldId id="318" r:id="rId28"/>
    <p:sldId id="319" r:id="rId29"/>
    <p:sldId id="334" r:id="rId30"/>
    <p:sldId id="335" r:id="rId31"/>
    <p:sldId id="336" r:id="rId32"/>
    <p:sldId id="337" r:id="rId33"/>
    <p:sldId id="338" r:id="rId34"/>
    <p:sldId id="339" r:id="rId35"/>
    <p:sldId id="340" r:id="rId36"/>
    <p:sldId id="341" r:id="rId37"/>
    <p:sldId id="342" r:id="rId38"/>
    <p:sldId id="343" r:id="rId39"/>
    <p:sldId id="344" r:id="rId40"/>
    <p:sldId id="345" r:id="rId41"/>
    <p:sldId id="291" r:id="rId42"/>
  </p:sldIdLst>
  <p:sldSz cx="24382413" cy="13716000"/>
  <p:notesSz cx="6670675" cy="9875838"/>
  <p:embeddedFontLst>
    <p:embeddedFont>
      <p:font typeface="微软雅黑" panose="020B0503020204020204" pitchFamily="34" charset="-122"/>
      <p:regular r:id="rId44"/>
      <p:bold r:id="rId45"/>
    </p:embeddedFont>
    <p:embeddedFont>
      <p:font typeface="Arial Black" panose="020B0A04020102020204" pitchFamily="34" charset="0"/>
      <p:bold r:id="rId46"/>
    </p:embeddedFont>
    <p:embeddedFont>
      <p:font typeface="Bahnschrift SemiLight Condensed" panose="020B0502040204020203" pitchFamily="34" charset="0"/>
      <p:regular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libri Light" panose="020F0302020204030204" pitchFamily="34" charset="0"/>
      <p:regular r:id="rId52"/>
      <p:italic r:id="rId53"/>
    </p:embeddedFont>
    <p:embeddedFont>
      <p:font typeface="Nekst Semi Bold" panose="020B0604020202020204" charset="0"/>
      <p:regular r:id="rId54"/>
      <p:bold r:id="rId55"/>
    </p:embeddedFont>
    <p:embeddedFont>
      <p:font typeface="Tahoma" panose="020B0604030504040204" pitchFamily="34" charset="0"/>
      <p:regular r:id="rId56"/>
      <p:bold r:id="rId57"/>
    </p:embeddedFont>
    <p:embeddedFont>
      <p:font typeface="TT Norms Pro" panose="02000503030000090003" charset="0"/>
      <p:regular r:id="rId58"/>
      <p:bold r:id="rId59"/>
      <p:italic r:id="rId60"/>
      <p:boldItalic r:id="rId61"/>
    </p:embeddedFont>
    <p:embeddedFont>
      <p:font typeface="TT Norms Pro Medium" panose="02000803020000090003" charset="0"/>
      <p:regular r:id="rId62"/>
      <p:italic r:id="rId63"/>
    </p:embeddedFont>
  </p:embeddedFontLst>
  <p:custDataLst>
    <p:tags r:id="rId64"/>
  </p:custDataLst>
  <p:defaultTextStyle>
    <a:defPPr>
      <a:defRPr lang="ru-RU"/>
    </a:defPPr>
    <a:lvl1pPr marL="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26" userDrawn="1">
          <p15:clr>
            <a:srgbClr val="A4A3A4"/>
          </p15:clr>
        </p15:guide>
        <p15:guide id="2" pos="1507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1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5AA8"/>
    <a:srgbClr val="6B31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8" autoAdjust="0"/>
    <p:restoredTop sz="95000" autoAdjust="0"/>
  </p:normalViewPr>
  <p:slideViewPr>
    <p:cSldViewPr snapToGrid="0" showGuides="1">
      <p:cViewPr varScale="1">
        <p:scale>
          <a:sx n="55" d="100"/>
          <a:sy n="55" d="100"/>
        </p:scale>
        <p:origin x="402" y="114"/>
      </p:cViewPr>
      <p:guideLst>
        <p:guide orient="horz" pos="7926"/>
        <p:guide pos="1507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01" d="100"/>
          <a:sy n="101" d="100"/>
        </p:scale>
        <p:origin x="2508" y="114"/>
      </p:cViewPr>
      <p:guideLst>
        <p:guide orient="horz" pos="3111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font" Target="fonts/font20.fntdata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font" Target="fonts/font18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tags" Target="tags/tag1.xml"/><Relationship Id="rId8" Type="http://schemas.openxmlformats.org/officeDocument/2006/relationships/slide" Target="slides/slide4.xml"/><Relationship Id="rId51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626" cy="4955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8505" y="0"/>
            <a:ext cx="2890626" cy="4955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AE627D-15EB-40F5-AEC0-AD078B3D9203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74650" y="1235075"/>
            <a:ext cx="592137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7068" y="4752747"/>
            <a:ext cx="5336540" cy="38886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80333"/>
            <a:ext cx="2890626" cy="4955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8505" y="9380333"/>
            <a:ext cx="2890626" cy="4955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3FAC02-5901-4D7E-90A5-4DB54C8C6E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496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3FAC02-5901-4D7E-90A5-4DB54C8C6E8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107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3FAC02-5901-4D7E-90A5-4DB54C8C6E8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290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4543192"/>
            <a:ext cx="10835819" cy="4314960"/>
          </a:xfrm>
        </p:spPr>
        <p:txBody>
          <a:bodyPr anchor="t">
            <a:noAutofit/>
          </a:bodyPr>
          <a:lstStyle>
            <a:lvl1pPr algn="l">
              <a:lnSpc>
                <a:spcPts val="7700"/>
              </a:lnSpc>
              <a:defRPr sz="86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мероприятия</a:t>
            </a:r>
            <a:br>
              <a:rPr lang="ru-RU" dirty="0"/>
            </a:br>
            <a:r>
              <a:rPr lang="ru-RU" dirty="0"/>
              <a:t>в одну, две</a:t>
            </a:r>
            <a:br>
              <a:rPr lang="ru-RU" dirty="0"/>
            </a:br>
            <a:r>
              <a:rPr lang="ru-RU" dirty="0"/>
              <a:t>или более строк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8516" y="9050606"/>
            <a:ext cx="10489830" cy="1477351"/>
          </a:xfrm>
        </p:spPr>
        <p:txBody>
          <a:bodyPr>
            <a:normAutofit/>
          </a:bodyPr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000" baseline="0">
                <a:solidFill>
                  <a:schemeClr val="tx2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Фамилия Имя Отчество</a:t>
            </a:r>
            <a:br>
              <a:rPr lang="ru-RU" dirty="0"/>
            </a:br>
            <a:r>
              <a:rPr lang="ru-RU" dirty="0"/>
              <a:t>Должность спикера</a:t>
            </a:r>
            <a:r>
              <a:rPr lang="en-US" dirty="0"/>
              <a:t> </a:t>
            </a:r>
            <a:r>
              <a:rPr lang="ru-RU" dirty="0">
                <a:latin typeface="+mn-lt"/>
                <a:ea typeface="Tahoma"/>
                <a:cs typeface="Tahoma"/>
                <a:sym typeface="Tahoma"/>
              </a:rPr>
              <a:t>(не более двух строк)</a:t>
            </a:r>
            <a:endParaRPr lang="ru-RU" dirty="0"/>
          </a:p>
          <a:p>
            <a:endParaRPr lang="en-US" dirty="0"/>
          </a:p>
        </p:txBody>
      </p:sp>
      <p:sp>
        <p:nvSpPr>
          <p:cNvPr id="6" name="Google Shape;216;p1"/>
          <p:cNvSpPr txBox="1">
            <a:spLocks noGrp="1"/>
          </p:cNvSpPr>
          <p:nvPr>
            <p:ph type="dt" idx="10"/>
          </p:nvPr>
        </p:nvSpPr>
        <p:spPr>
          <a:xfrm>
            <a:off x="1300459" y="11867187"/>
            <a:ext cx="696684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05606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878793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в одну</a:t>
            </a:r>
            <a:br>
              <a:rPr lang="ru-RU" dirty="0"/>
            </a:br>
            <a:r>
              <a:rPr lang="ru-RU" dirty="0"/>
              <a:t>или несколько строк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298516" y="7924800"/>
            <a:ext cx="6936767" cy="37957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tx2"/>
                </a:solidFill>
                <a:latin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Управление науки формирует приоритетные направления научно-исследовательской деятельности университета </a:t>
            </a:r>
            <a:br>
              <a:rPr lang="ru-RU" dirty="0"/>
            </a:br>
            <a:r>
              <a:rPr lang="ru-RU" dirty="0"/>
              <a:t>с целью создания и освоения </a:t>
            </a:r>
            <a:br>
              <a:rPr lang="ru-RU" dirty="0"/>
            </a:br>
            <a:r>
              <a:rPr lang="ru-RU" dirty="0"/>
              <a:t>новых технологий, становления </a:t>
            </a:r>
            <a:br>
              <a:rPr lang="ru-RU" dirty="0"/>
            </a:br>
            <a:r>
              <a:rPr lang="ru-RU" dirty="0"/>
              <a:t>и развития научных школ</a:t>
            </a:r>
          </a:p>
        </p:txBody>
      </p:sp>
      <p:sp>
        <p:nvSpPr>
          <p:cNvPr id="9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1338232" y="7037794"/>
            <a:ext cx="6897051" cy="59355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Достижения науки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20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8674101" y="7037794"/>
            <a:ext cx="6937374" cy="59355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Научное сообщество</a:t>
            </a:r>
          </a:p>
        </p:txBody>
      </p:sp>
      <p:sp>
        <p:nvSpPr>
          <p:cNvPr id="21" name="Текст 6"/>
          <p:cNvSpPr>
            <a:spLocks noGrp="1"/>
          </p:cNvSpPr>
          <p:nvPr>
            <p:ph type="body" sz="quarter" idx="23" hasCustomPrompt="1"/>
          </p:nvPr>
        </p:nvSpPr>
        <p:spPr>
          <a:xfrm>
            <a:off x="16054389" y="7037793"/>
            <a:ext cx="6937374" cy="59355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События отрасли</a:t>
            </a:r>
          </a:p>
        </p:txBody>
      </p:sp>
      <p:sp>
        <p:nvSpPr>
          <p:cNvPr id="22" name="Текст 6"/>
          <p:cNvSpPr>
            <a:spLocks noGrp="1"/>
          </p:cNvSpPr>
          <p:nvPr>
            <p:ph type="body" sz="quarter" idx="24" hasCustomPrompt="1"/>
          </p:nvPr>
        </p:nvSpPr>
        <p:spPr>
          <a:xfrm>
            <a:off x="8674101" y="7924800"/>
            <a:ext cx="6936767" cy="37957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tx2"/>
                </a:solidFill>
                <a:latin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Управление науки занимается развитием научно-технического потенциала подразделений университета, отдельных сотрудников и университета</a:t>
            </a:r>
            <a:br>
              <a:rPr lang="ru-RU" dirty="0"/>
            </a:br>
            <a:r>
              <a:rPr lang="ru-RU" dirty="0"/>
              <a:t>в целом, способствует правовой охране</a:t>
            </a:r>
          </a:p>
        </p:txBody>
      </p:sp>
      <p:sp>
        <p:nvSpPr>
          <p:cNvPr id="23" name="Текст 6"/>
          <p:cNvSpPr>
            <a:spLocks noGrp="1"/>
          </p:cNvSpPr>
          <p:nvPr>
            <p:ph type="body" sz="quarter" idx="25" hasCustomPrompt="1"/>
          </p:nvPr>
        </p:nvSpPr>
        <p:spPr>
          <a:xfrm>
            <a:off x="16054996" y="7924800"/>
            <a:ext cx="6936767" cy="37957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tx2"/>
                </a:solidFill>
                <a:latin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Информация о реализуемых образовательных программах,</a:t>
            </a:r>
            <a:br>
              <a:rPr lang="ru-RU" dirty="0"/>
            </a:br>
            <a:r>
              <a:rPr lang="ru-RU" dirty="0"/>
              <a:t>в том числе о реализуемых адаптированных образователь-</a:t>
            </a:r>
            <a:br>
              <a:rPr lang="ru-RU" dirty="0"/>
            </a:br>
            <a:r>
              <a:rPr lang="ru-RU" dirty="0" err="1"/>
              <a:t>ных</a:t>
            </a:r>
            <a:r>
              <a:rPr lang="ru-RU" dirty="0"/>
              <a:t> программах, с указанием </a:t>
            </a:r>
            <a:br>
              <a:rPr lang="ru-RU" dirty="0"/>
            </a:br>
            <a:r>
              <a:rPr lang="ru-RU" dirty="0"/>
              <a:t>в отношении каждой </a:t>
            </a:r>
            <a:r>
              <a:rPr lang="ru-RU" dirty="0" err="1"/>
              <a:t>образо</a:t>
            </a:r>
            <a:r>
              <a:rPr lang="ru-RU" dirty="0"/>
              <a:t>-</a:t>
            </a:r>
            <a:br>
              <a:rPr lang="ru-RU" dirty="0"/>
            </a:br>
            <a:r>
              <a:rPr lang="ru-RU" dirty="0" err="1"/>
              <a:t>вательной</a:t>
            </a:r>
            <a:r>
              <a:rPr lang="ru-RU" dirty="0"/>
              <a:t> программы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" y="4776190"/>
            <a:ext cx="2217600" cy="183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351" y="4599790"/>
            <a:ext cx="1764000" cy="2016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6300" y="4401790"/>
            <a:ext cx="1924670" cy="22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35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89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ные плаш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12442825" y="4707604"/>
            <a:ext cx="11939588" cy="5712745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878793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в одну</a:t>
            </a:r>
            <a:br>
              <a:rPr lang="ru-RU" dirty="0"/>
            </a:br>
            <a:r>
              <a:rPr lang="ru-RU" dirty="0"/>
              <a:t>или несколько строк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297765" y="4572755"/>
            <a:ext cx="10627535" cy="770020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>
                <a:solidFill>
                  <a:schemeClr val="tx2"/>
                </a:solidFill>
                <a:latin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Lorem Ipsum is simply dummy text </a:t>
            </a:r>
            <a:br>
              <a:rPr lang="en-US" dirty="0"/>
            </a:br>
            <a:r>
              <a:rPr lang="en-US" dirty="0"/>
              <a:t>of the printing and typesetting industry</a:t>
            </a:r>
          </a:p>
          <a:p>
            <a:pPr lvl="0"/>
            <a:r>
              <a:rPr lang="en-US" dirty="0"/>
              <a:t>Lorem Ipsum has been the industry's standard dummy text ever since the 1500s, when an unknown printer took a galley </a:t>
            </a:r>
            <a:br>
              <a:rPr lang="en-US" dirty="0"/>
            </a:br>
            <a:r>
              <a:rPr lang="en-US" dirty="0"/>
              <a:t>of type and scrambled it to make a type </a:t>
            </a:r>
            <a:br>
              <a:rPr lang="en-US" dirty="0"/>
            </a:br>
            <a:r>
              <a:rPr lang="en-US" dirty="0"/>
              <a:t>specimen book. It has survived not only </a:t>
            </a:r>
            <a:br>
              <a:rPr lang="en-US" dirty="0"/>
            </a:br>
            <a:r>
              <a:rPr lang="en-US" dirty="0"/>
              <a:t>five centuries, but also the leap into electronic typesetting, remaining essentially unchanged. It was </a:t>
            </a:r>
            <a:r>
              <a:rPr lang="en-US" dirty="0" err="1"/>
              <a:t>popularised</a:t>
            </a:r>
            <a:endParaRPr lang="en-US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21" name="Текст 6"/>
          <p:cNvSpPr>
            <a:spLocks noGrp="1"/>
          </p:cNvSpPr>
          <p:nvPr>
            <p:ph type="body" sz="quarter" idx="23" hasCustomPrompt="1"/>
          </p:nvPr>
        </p:nvSpPr>
        <p:spPr>
          <a:xfrm>
            <a:off x="16035339" y="5373052"/>
            <a:ext cx="6937374" cy="118014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3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1-е место</a:t>
            </a:r>
          </a:p>
        </p:txBody>
      </p:sp>
      <p:sp>
        <p:nvSpPr>
          <p:cNvPr id="23" name="Текст 6"/>
          <p:cNvSpPr>
            <a:spLocks noGrp="1"/>
          </p:cNvSpPr>
          <p:nvPr>
            <p:ph type="body" sz="quarter" idx="25" hasCustomPrompt="1"/>
          </p:nvPr>
        </p:nvSpPr>
        <p:spPr>
          <a:xfrm>
            <a:off x="16035946" y="6648450"/>
            <a:ext cx="6936767" cy="33147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>
                <a:solidFill>
                  <a:schemeClr val="bg2"/>
                </a:solidFill>
                <a:latin typeface="Tahoma" panose="020B0604030504040204" pitchFamily="34" charset="0"/>
              </a:defRPr>
            </a:lvl1pPr>
          </a:lstStyle>
          <a:p>
            <a:pPr lvl="0"/>
            <a:r>
              <a:rPr lang="ru-RU" dirty="0" err="1"/>
              <a:t>cреди</a:t>
            </a:r>
            <a:r>
              <a:rPr lang="ru-RU" dirty="0"/>
              <a:t> вузов Проекта 5–100 </a:t>
            </a:r>
            <a:br>
              <a:rPr lang="ru-RU" dirty="0"/>
            </a:br>
            <a:r>
              <a:rPr lang="ru-RU" dirty="0"/>
              <a:t>по количеству публикаций </a:t>
            </a:r>
            <a:br>
              <a:rPr lang="ru-RU" dirty="0"/>
            </a:br>
            <a:r>
              <a:rPr lang="ru-RU" dirty="0"/>
              <a:t>в материаловедении </a:t>
            </a:r>
            <a:br>
              <a:rPr lang="ru-RU" dirty="0"/>
            </a:br>
            <a:r>
              <a:rPr lang="ru-RU" dirty="0"/>
              <a:t>в журналах первого квартиля по SNIP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3279" y="5430202"/>
            <a:ext cx="2167200" cy="181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15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89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ные плашки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 userDrawn="1"/>
        </p:nvSpPr>
        <p:spPr>
          <a:xfrm>
            <a:off x="0" y="4707604"/>
            <a:ext cx="24382413" cy="737009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878793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в одну</a:t>
            </a:r>
            <a:br>
              <a:rPr lang="ru-RU" dirty="0"/>
            </a:br>
            <a:r>
              <a:rPr lang="ru-RU" dirty="0"/>
              <a:t>или несколько строк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297765" y="6553200"/>
            <a:ext cx="10627535" cy="20574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baseline="0">
                <a:solidFill>
                  <a:schemeClr val="bg2"/>
                </a:solidFill>
                <a:latin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Lorem Ipsum is simply dummy text </a:t>
            </a:r>
            <a:br>
              <a:rPr lang="en-US" dirty="0"/>
            </a:br>
            <a:r>
              <a:rPr lang="en-US" dirty="0"/>
              <a:t>of the printing and typesetting industry</a:t>
            </a:r>
          </a:p>
          <a:p>
            <a:pPr lvl="0"/>
            <a:r>
              <a:rPr lang="en-US" dirty="0"/>
              <a:t>Lorem Ipsum is simply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14" name="Текст 6"/>
          <p:cNvSpPr>
            <a:spLocks noGrp="1"/>
          </p:cNvSpPr>
          <p:nvPr>
            <p:ph type="body" sz="quarter" idx="26" hasCustomPrompt="1"/>
          </p:nvPr>
        </p:nvSpPr>
        <p:spPr>
          <a:xfrm>
            <a:off x="1297765" y="5646681"/>
            <a:ext cx="10627535" cy="103986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200" b="0" baseline="0">
                <a:solidFill>
                  <a:schemeClr val="accent2"/>
                </a:solidFill>
                <a:latin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Lorem Ipsum Lorem</a:t>
            </a:r>
          </a:p>
        </p:txBody>
      </p:sp>
      <p:sp>
        <p:nvSpPr>
          <p:cNvPr id="20" name="Текст 6"/>
          <p:cNvSpPr>
            <a:spLocks noGrp="1"/>
          </p:cNvSpPr>
          <p:nvPr>
            <p:ph type="body" sz="quarter" idx="27" hasCustomPrompt="1"/>
          </p:nvPr>
        </p:nvSpPr>
        <p:spPr>
          <a:xfrm>
            <a:off x="1297765" y="9692640"/>
            <a:ext cx="10627535" cy="20574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baseline="0">
                <a:solidFill>
                  <a:schemeClr val="bg2"/>
                </a:solidFill>
                <a:latin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Lorem Ipsum is simply dummy text </a:t>
            </a:r>
            <a:br>
              <a:rPr lang="en-US" dirty="0"/>
            </a:br>
            <a:r>
              <a:rPr lang="en-US" dirty="0"/>
              <a:t>of the printing and typesetting industry</a:t>
            </a:r>
          </a:p>
        </p:txBody>
      </p:sp>
      <p:sp>
        <p:nvSpPr>
          <p:cNvPr id="22" name="Текст 6"/>
          <p:cNvSpPr>
            <a:spLocks noGrp="1"/>
          </p:cNvSpPr>
          <p:nvPr>
            <p:ph type="body" sz="quarter" idx="28" hasCustomPrompt="1"/>
          </p:nvPr>
        </p:nvSpPr>
        <p:spPr>
          <a:xfrm>
            <a:off x="1297765" y="8786121"/>
            <a:ext cx="10627535" cy="103986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200" b="0" baseline="0">
                <a:solidFill>
                  <a:schemeClr val="accent2"/>
                </a:solidFill>
                <a:latin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Lorem Ipsum Lorem</a:t>
            </a:r>
          </a:p>
        </p:txBody>
      </p:sp>
      <p:sp>
        <p:nvSpPr>
          <p:cNvPr id="24" name="Текст 6"/>
          <p:cNvSpPr>
            <a:spLocks noGrp="1"/>
          </p:cNvSpPr>
          <p:nvPr>
            <p:ph type="body" sz="quarter" idx="29" hasCustomPrompt="1"/>
          </p:nvPr>
        </p:nvSpPr>
        <p:spPr>
          <a:xfrm>
            <a:off x="12364228" y="6553200"/>
            <a:ext cx="10627535" cy="51968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baseline="0">
                <a:solidFill>
                  <a:schemeClr val="bg2"/>
                </a:solidFill>
                <a:latin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  <a:br>
              <a:rPr lang="en-US" dirty="0"/>
            </a:br>
            <a:r>
              <a:rPr lang="en-US" dirty="0"/>
              <a:t>It has survived not only five centuries</a:t>
            </a:r>
          </a:p>
        </p:txBody>
      </p:sp>
      <p:sp>
        <p:nvSpPr>
          <p:cNvPr id="25" name="Текст 6"/>
          <p:cNvSpPr>
            <a:spLocks noGrp="1"/>
          </p:cNvSpPr>
          <p:nvPr>
            <p:ph type="body" sz="quarter" idx="30" hasCustomPrompt="1"/>
          </p:nvPr>
        </p:nvSpPr>
        <p:spPr>
          <a:xfrm>
            <a:off x="12364228" y="5646681"/>
            <a:ext cx="10627535" cy="103986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200" b="0" baseline="0">
                <a:solidFill>
                  <a:schemeClr val="accent2"/>
                </a:solidFill>
                <a:latin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Lorem Ipsum Lorem</a:t>
            </a:r>
          </a:p>
        </p:txBody>
      </p:sp>
    </p:spTree>
    <p:extLst>
      <p:ext uri="{BB962C8B-B14F-4D97-AF65-F5344CB8AC3E}">
        <p14:creationId xmlns:p14="http://schemas.microsoft.com/office/powerpoint/2010/main" val="766217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89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ные плашки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 userDrawn="1"/>
        </p:nvSpPr>
        <p:spPr>
          <a:xfrm>
            <a:off x="1" y="3907504"/>
            <a:ext cx="11668538" cy="737009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878793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в одну</a:t>
            </a:r>
            <a:br>
              <a:rPr lang="ru-RU" dirty="0"/>
            </a:br>
            <a:r>
              <a:rPr lang="ru-RU" dirty="0"/>
              <a:t>или несколько строк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20" name="Текст 6"/>
          <p:cNvSpPr>
            <a:spLocks noGrp="1"/>
          </p:cNvSpPr>
          <p:nvPr>
            <p:ph type="body" sz="quarter" idx="27" hasCustomPrompt="1"/>
          </p:nvPr>
        </p:nvSpPr>
        <p:spPr>
          <a:xfrm>
            <a:off x="1297766" y="5697107"/>
            <a:ext cx="9217834" cy="507691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baseline="0">
                <a:solidFill>
                  <a:schemeClr val="bg2"/>
                </a:solidFill>
                <a:latin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22" name="Текст 6"/>
          <p:cNvSpPr>
            <a:spLocks noGrp="1"/>
          </p:cNvSpPr>
          <p:nvPr>
            <p:ph type="body" sz="quarter" idx="28" hasCustomPrompt="1"/>
          </p:nvPr>
        </p:nvSpPr>
        <p:spPr>
          <a:xfrm>
            <a:off x="1297765" y="4790588"/>
            <a:ext cx="9217835" cy="103986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200" b="0" baseline="0">
                <a:solidFill>
                  <a:schemeClr val="accent2"/>
                </a:solidFill>
                <a:latin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Lorem Ipsum Lorem</a:t>
            </a:r>
          </a:p>
        </p:txBody>
      </p:sp>
      <p:sp>
        <p:nvSpPr>
          <p:cNvPr id="21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12297582" y="4370696"/>
            <a:ext cx="3749905" cy="209748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62%</a:t>
            </a:r>
            <a:endParaRPr lang="ru-RU" dirty="0"/>
          </a:p>
        </p:txBody>
      </p:sp>
      <p:sp>
        <p:nvSpPr>
          <p:cNvPr id="23" name="Текст 6"/>
          <p:cNvSpPr>
            <a:spLocks noGrp="1"/>
          </p:cNvSpPr>
          <p:nvPr>
            <p:ph type="body" sz="quarter" idx="14" hasCustomPrompt="1"/>
          </p:nvPr>
        </p:nvSpPr>
        <p:spPr>
          <a:xfrm>
            <a:off x="12354962" y="6468184"/>
            <a:ext cx="3761338" cy="141972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is simply dummy</a:t>
            </a:r>
            <a:br>
              <a:rPr lang="en-US" dirty="0"/>
            </a:br>
            <a:r>
              <a:rPr lang="en-US" dirty="0"/>
              <a:t>text of the printing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15106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89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878793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в одну</a:t>
            </a:r>
            <a:br>
              <a:rPr lang="ru-RU" dirty="0"/>
            </a:br>
            <a:r>
              <a:rPr lang="ru-RU" dirty="0"/>
              <a:t>или несколько строк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298516" y="7281725"/>
            <a:ext cx="10626783" cy="105070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What is Lorem Ipsum?</a:t>
            </a:r>
            <a:endParaRPr lang="ru-RU" dirty="0"/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298516" y="8328993"/>
            <a:ext cx="14312959" cy="36774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 is simply dummy text of the printing and</a:t>
            </a:r>
            <a:br>
              <a:rPr lang="en-US" dirty="0"/>
            </a:br>
            <a:r>
              <a:rPr lang="en-US" dirty="0"/>
              <a:t>typesetting industry. Lorem Ipsum has been the industry's</a:t>
            </a:r>
            <a:br>
              <a:rPr lang="en-US" dirty="0"/>
            </a:br>
            <a:r>
              <a:rPr lang="en-US" dirty="0"/>
              <a:t>standard dummy text ever since the 1500s, when </a:t>
            </a:r>
            <a:br>
              <a:rPr lang="en-US" dirty="0"/>
            </a:br>
            <a:r>
              <a:rPr lang="en-US" dirty="0"/>
              <a:t>an unknown printer took a galley of type and scrambled</a:t>
            </a:r>
            <a:br>
              <a:rPr lang="en-US" dirty="0"/>
            </a:br>
            <a:r>
              <a:rPr lang="en-US" dirty="0"/>
              <a:t>it to make a type specimen book</a:t>
            </a:r>
            <a:endParaRPr lang="ru-RU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55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89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я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878793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в одну</a:t>
            </a:r>
            <a:br>
              <a:rPr lang="ru-RU" dirty="0"/>
            </a:br>
            <a:r>
              <a:rPr lang="ru-RU" dirty="0"/>
              <a:t>или несколько строк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298517" y="4572001"/>
            <a:ext cx="10626784" cy="36774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  <a:latin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Стратегической целью НИТУ «МИСИС», согласно </a:t>
            </a:r>
            <a:br>
              <a:rPr lang="ru-RU" dirty="0"/>
            </a:br>
            <a:r>
              <a:rPr lang="ru-RU" dirty="0"/>
              <a:t>участию в Проекте «5–100», является вхождение </a:t>
            </a:r>
            <a:br>
              <a:rPr lang="ru-RU" dirty="0"/>
            </a:br>
            <a:r>
              <a:rPr lang="ru-RU" dirty="0"/>
              <a:t>и закрепление в числе ведущих мировых университетов </a:t>
            </a:r>
            <a:br>
              <a:rPr lang="ru-RU" dirty="0"/>
            </a:br>
            <a:r>
              <a:rPr lang="ru-RU" dirty="0"/>
              <a:t>по основным международным рейтингам (THE, QS), </a:t>
            </a:r>
            <a:br>
              <a:rPr lang="ru-RU" dirty="0"/>
            </a:br>
            <a:r>
              <a:rPr lang="ru-RU" dirty="0"/>
              <a:t>за счёт фундаментальных и прикладных исследований мирового уровня в материаловедении, нано- и </a:t>
            </a:r>
            <a:r>
              <a:rPr lang="ru-RU" dirty="0" err="1"/>
              <a:t>био</a:t>
            </a:r>
            <a:r>
              <a:rPr lang="ru-RU" dirty="0"/>
              <a:t>-</a:t>
            </a:r>
            <a:br>
              <a:rPr lang="ru-RU" dirty="0"/>
            </a:br>
            <a:r>
              <a:rPr lang="ru-RU" dirty="0"/>
              <a:t>технологиях, металлургии и горном деле.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11" name="Прямоугольник 10"/>
          <p:cNvSpPr/>
          <p:nvPr userDrawn="1"/>
        </p:nvSpPr>
        <p:spPr>
          <a:xfrm>
            <a:off x="0" y="8533870"/>
            <a:ext cx="11939588" cy="33930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sp>
        <p:nvSpPr>
          <p:cNvPr id="12" name="Текст 6"/>
          <p:cNvSpPr>
            <a:spLocks noGrp="1"/>
          </p:cNvSpPr>
          <p:nvPr>
            <p:ph type="body" sz="quarter" idx="23" hasCustomPrompt="1"/>
          </p:nvPr>
        </p:nvSpPr>
        <p:spPr>
          <a:xfrm>
            <a:off x="4943270" y="8909945"/>
            <a:ext cx="6982029" cy="118014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3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ТОП-10</a:t>
            </a:r>
          </a:p>
        </p:txBody>
      </p:sp>
      <p:sp>
        <p:nvSpPr>
          <p:cNvPr id="13" name="Текст 6"/>
          <p:cNvSpPr>
            <a:spLocks noGrp="1"/>
          </p:cNvSpPr>
          <p:nvPr>
            <p:ph type="body" sz="quarter" idx="25" hasCustomPrompt="1"/>
          </p:nvPr>
        </p:nvSpPr>
        <p:spPr>
          <a:xfrm>
            <a:off x="4956411" y="10189483"/>
            <a:ext cx="6968889" cy="137966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spc="-70" baseline="0">
                <a:solidFill>
                  <a:schemeClr val="bg2"/>
                </a:solidFill>
                <a:latin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Среди лучших вузов России, </a:t>
            </a:r>
            <a:br>
              <a:rPr lang="ru-RU" dirty="0"/>
            </a:br>
            <a:r>
              <a:rPr lang="ru-RU" dirty="0"/>
              <a:t>по версии «Интерфакс»</a:t>
            </a:r>
          </a:p>
        </p:txBody>
      </p:sp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581" y="9141922"/>
            <a:ext cx="2286000" cy="189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409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89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103759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раздела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6035130" y="2029598"/>
            <a:ext cx="6956632" cy="105070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Название данного</a:t>
            </a:r>
            <a:br>
              <a:rPr lang="ru-RU" dirty="0"/>
            </a:br>
            <a:r>
              <a:rPr lang="ru-RU" dirty="0"/>
              <a:t>блока информации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20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16056666" y="3664028"/>
            <a:ext cx="6937374" cy="265725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000">
                <a:solidFill>
                  <a:schemeClr val="tx2"/>
                </a:solidFill>
                <a:latin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Постоянный поиск наиболее эффективных действующих</a:t>
            </a:r>
            <a:br>
              <a:rPr lang="ru-RU" dirty="0"/>
            </a:br>
            <a:r>
              <a:rPr lang="ru-RU" dirty="0"/>
              <a:t>веществ и их комбинаций,</a:t>
            </a:r>
            <a:br>
              <a:rPr lang="ru-RU" dirty="0"/>
            </a:br>
            <a:r>
              <a:rPr lang="ru-RU" dirty="0"/>
              <a:t>а также оригинальные</a:t>
            </a:r>
            <a:br>
              <a:rPr lang="ru-RU" dirty="0"/>
            </a:br>
            <a:r>
              <a:rPr lang="ru-RU" dirty="0"/>
              <a:t>инновационные препараты</a:t>
            </a:r>
          </a:p>
        </p:txBody>
      </p:sp>
    </p:spTree>
    <p:extLst>
      <p:ext uri="{BB962C8B-B14F-4D97-AF65-F5344CB8AC3E}">
        <p14:creationId xmlns:p14="http://schemas.microsoft.com/office/powerpoint/2010/main" val="2522694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212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6035130" y="2029598"/>
            <a:ext cx="6956632" cy="105070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Название данного</a:t>
            </a:r>
            <a:br>
              <a:rPr lang="ru-RU" dirty="0"/>
            </a:br>
            <a:r>
              <a:rPr lang="ru-RU" dirty="0"/>
              <a:t>блока информации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20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16056666" y="3664028"/>
            <a:ext cx="6937374" cy="265725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000">
                <a:solidFill>
                  <a:schemeClr val="tx2"/>
                </a:solidFill>
                <a:latin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Постоянный поиск наиболее эффективных действующих</a:t>
            </a:r>
            <a:br>
              <a:rPr lang="ru-RU" dirty="0"/>
            </a:br>
            <a:r>
              <a:rPr lang="ru-RU" dirty="0"/>
              <a:t>веществ и их комбинаций,</a:t>
            </a:r>
            <a:br>
              <a:rPr lang="ru-RU" dirty="0"/>
            </a:br>
            <a:r>
              <a:rPr lang="ru-RU" dirty="0"/>
              <a:t>а также оригинальные</a:t>
            </a:r>
            <a:br>
              <a:rPr lang="ru-RU" dirty="0"/>
            </a:br>
            <a:r>
              <a:rPr lang="ru-RU" dirty="0"/>
              <a:t>инновационные препараты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878793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в одну</a:t>
            </a:r>
            <a:br>
              <a:rPr lang="ru-RU" dirty="0"/>
            </a:br>
            <a:r>
              <a:rPr lang="ru-RU" dirty="0"/>
              <a:t>или несколько строк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042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212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103759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раздела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298368" y="3512130"/>
            <a:ext cx="3259345" cy="105070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Таблица 2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20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5007804" y="3512131"/>
            <a:ext cx="6937374" cy="105070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000">
                <a:solidFill>
                  <a:schemeClr val="tx2"/>
                </a:solidFill>
                <a:latin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Сопроводительный текст</a:t>
            </a:r>
            <a:br>
              <a:rPr lang="ru-RU" dirty="0"/>
            </a:br>
            <a:r>
              <a:rPr lang="ru-RU" dirty="0"/>
              <a:t>к данной таблице</a:t>
            </a:r>
          </a:p>
        </p:txBody>
      </p:sp>
    </p:spTree>
    <p:extLst>
      <p:ext uri="{BB962C8B-B14F-4D97-AF65-F5344CB8AC3E}">
        <p14:creationId xmlns:p14="http://schemas.microsoft.com/office/powerpoint/2010/main" val="1398338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212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20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1298516" y="10086693"/>
            <a:ext cx="6937374" cy="265725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000">
                <a:solidFill>
                  <a:schemeClr val="tx2"/>
                </a:solidFill>
                <a:latin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Ленинский проспект, д. 4</a:t>
            </a:r>
            <a:br>
              <a:rPr lang="ru-RU" dirty="0"/>
            </a:br>
            <a:r>
              <a:rPr lang="ru-RU" dirty="0"/>
              <a:t>Москва, 119049</a:t>
            </a:r>
            <a:br>
              <a:rPr lang="ru-RU" dirty="0"/>
            </a:br>
            <a:r>
              <a:rPr lang="ru-RU" dirty="0"/>
              <a:t>тел. +7 (495) 955-00-32</a:t>
            </a:r>
            <a:br>
              <a:rPr lang="ru-RU" dirty="0"/>
            </a:br>
            <a:r>
              <a:rPr lang="ru-RU" dirty="0"/>
              <a:t>e-</a:t>
            </a:r>
            <a:r>
              <a:rPr lang="ru-RU" dirty="0" err="1"/>
              <a:t>mail</a:t>
            </a:r>
            <a:r>
              <a:rPr lang="ru-RU" dirty="0"/>
              <a:t>: kancela@misis.ru</a:t>
            </a:r>
            <a:br>
              <a:rPr lang="ru-RU" dirty="0"/>
            </a:br>
            <a:r>
              <a:rPr lang="ru-RU" dirty="0"/>
              <a:t>misis.ru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7184650"/>
            <a:ext cx="10626783" cy="1878793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Спасибо</a:t>
            </a:r>
            <a:br>
              <a:rPr lang="ru-RU" dirty="0"/>
            </a:br>
            <a:r>
              <a:rPr lang="ru-RU" dirty="0"/>
              <a:t>за внимание!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658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212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7890843"/>
            <a:ext cx="9952581" cy="2091357"/>
          </a:xfrm>
        </p:spPr>
        <p:txBody>
          <a:bodyPr anchor="t">
            <a:noAutofit/>
          </a:bodyPr>
          <a:lstStyle>
            <a:lvl1pPr algn="l">
              <a:lnSpc>
                <a:spcPts val="7700"/>
              </a:lnSpc>
              <a:defRPr sz="86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презентации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8516" y="10362149"/>
            <a:ext cx="9952581" cy="121022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tx2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ru-RU" dirty="0"/>
              <a:t>Подзаголовок в одну, две</a:t>
            </a:r>
            <a:br>
              <a:rPr lang="ru-RU" dirty="0"/>
            </a:br>
            <a:r>
              <a:rPr lang="ru-RU" dirty="0"/>
              <a:t>или несколько строк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00460" y="11867187"/>
            <a:ext cx="3033416" cy="73025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0547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92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5185743"/>
            <a:ext cx="9952581" cy="4314960"/>
          </a:xfrm>
        </p:spPr>
        <p:txBody>
          <a:bodyPr anchor="t">
            <a:noAutofit/>
          </a:bodyPr>
          <a:lstStyle>
            <a:lvl1pPr algn="l">
              <a:lnSpc>
                <a:spcPts val="7700"/>
              </a:lnSpc>
              <a:defRPr sz="86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мероприятия</a:t>
            </a:r>
            <a:br>
              <a:rPr lang="ru-RU" dirty="0"/>
            </a:br>
            <a:r>
              <a:rPr lang="ru-RU" dirty="0"/>
              <a:t>в одну, две</a:t>
            </a:r>
            <a:br>
              <a:rPr lang="ru-RU" dirty="0"/>
            </a:br>
            <a:r>
              <a:rPr lang="ru-RU" dirty="0"/>
              <a:t>или более строк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8516" y="9569590"/>
            <a:ext cx="9952581" cy="1999559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tx2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ru-RU" dirty="0"/>
              <a:t>Фамилия Имя Отчество</a:t>
            </a:r>
            <a:br>
              <a:rPr lang="ru-RU" dirty="0"/>
            </a:br>
            <a:r>
              <a:rPr lang="ru-RU" dirty="0"/>
              <a:t>Должность спикера в одну</a:t>
            </a:r>
            <a:br>
              <a:rPr lang="ru-RU" dirty="0"/>
            </a:br>
            <a:r>
              <a:rPr lang="ru-RU" dirty="0"/>
              <a:t>или более строк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00460" y="11867187"/>
            <a:ext cx="3033416" cy="73025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9969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7890843"/>
            <a:ext cx="9952581" cy="2091357"/>
          </a:xfrm>
        </p:spPr>
        <p:txBody>
          <a:bodyPr anchor="t">
            <a:noAutofit/>
          </a:bodyPr>
          <a:lstStyle>
            <a:lvl1pPr algn="l">
              <a:lnSpc>
                <a:spcPts val="7700"/>
              </a:lnSpc>
              <a:defRPr sz="86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презентации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8516" y="10362149"/>
            <a:ext cx="9952581" cy="121022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tx2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ru-RU" dirty="0"/>
              <a:t>Подзаголовок в одну, две</a:t>
            </a:r>
            <a:br>
              <a:rPr lang="ru-RU" dirty="0"/>
            </a:br>
            <a:r>
              <a:rPr lang="ru-RU" dirty="0"/>
              <a:t>или несколько строк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00460" y="11867187"/>
            <a:ext cx="3033416" cy="73025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34069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92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 или гл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362700" y="5147643"/>
            <a:ext cx="12573000" cy="5539407"/>
          </a:xfrm>
        </p:spPr>
        <p:txBody>
          <a:bodyPr anchor="t">
            <a:noAutofit/>
          </a:bodyPr>
          <a:lstStyle>
            <a:lvl1pPr marL="0" marR="0" indent="0" algn="l" defTabSz="1828709" rtl="0" eaLnBrk="1" fontAlgn="auto" latinLnBrk="0" hangingPunct="1">
              <a:lnSpc>
                <a:spcPts val="137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90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1828709" rtl="0" eaLnBrk="1" fontAlgn="auto" latinLnBrk="0" hangingPunct="1">
              <a:lnSpc>
                <a:spcPts val="137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 </a:t>
            </a:r>
            <a:r>
              <a:rPr lang="ru-RU" dirty="0"/>
              <a:t>Заголовок</a:t>
            </a:r>
            <a:br>
              <a:rPr lang="ru-RU" dirty="0"/>
            </a:br>
            <a:r>
              <a:rPr lang="en-US" dirty="0"/>
              <a:t>       </a:t>
            </a:r>
            <a:r>
              <a:rPr lang="ru-RU" dirty="0"/>
              <a:t>раздела</a:t>
            </a:r>
            <a:br>
              <a:rPr lang="ru-RU" dirty="0"/>
            </a:br>
            <a:r>
              <a:rPr lang="ru-RU" dirty="0"/>
              <a:t>или главы</a:t>
            </a:r>
            <a:br>
              <a:rPr lang="ru-RU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183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92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 или глава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7620000" y="5147643"/>
            <a:ext cx="12573000" cy="3748707"/>
          </a:xfrm>
        </p:spPr>
        <p:txBody>
          <a:bodyPr anchor="t">
            <a:noAutofit/>
          </a:bodyPr>
          <a:lstStyle>
            <a:lvl1pPr algn="l">
              <a:lnSpc>
                <a:spcPts val="13700"/>
              </a:lnSpc>
              <a:defRPr sz="159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en-US" dirty="0"/>
            </a:br>
            <a:r>
              <a:rPr lang="en-US" dirty="0"/>
              <a:t>     </a:t>
            </a:r>
            <a:r>
              <a:rPr lang="ru-RU" dirty="0"/>
              <a:t>короткий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688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92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 или глав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7" y="2163817"/>
            <a:ext cx="7451784" cy="3130078"/>
          </a:xfrm>
        </p:spPr>
        <p:txBody>
          <a:bodyPr anchor="t">
            <a:noAutofit/>
          </a:bodyPr>
          <a:lstStyle>
            <a:lvl1pPr algn="l">
              <a:lnSpc>
                <a:spcPts val="7700"/>
              </a:lnSpc>
              <a:defRPr sz="86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раздела</a:t>
            </a:r>
            <a:br>
              <a:rPr lang="ru-RU" dirty="0"/>
            </a:br>
            <a:r>
              <a:rPr lang="ru-RU" dirty="0"/>
              <a:t>или главы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8516" y="7017374"/>
            <a:ext cx="9952581" cy="299290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2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ru-RU" dirty="0"/>
              <a:t>При наличии может</a:t>
            </a:r>
            <a:br>
              <a:rPr lang="ru-RU" dirty="0"/>
            </a:br>
            <a:r>
              <a:rPr lang="ru-RU" dirty="0"/>
              <a:t>размещаться общая</a:t>
            </a:r>
            <a:br>
              <a:rPr lang="ru-RU" dirty="0"/>
            </a:br>
            <a:r>
              <a:rPr lang="ru-RU" dirty="0"/>
              <a:t>информация данного</a:t>
            </a:r>
            <a:br>
              <a:rPr lang="ru-RU" dirty="0"/>
            </a:br>
            <a:r>
              <a:rPr lang="ru-RU" dirty="0"/>
              <a:t>раздела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00460" y="11867187"/>
            <a:ext cx="3033416" cy="73025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5216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92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878793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в одну</a:t>
            </a:r>
            <a:br>
              <a:rPr lang="ru-RU" dirty="0"/>
            </a:br>
            <a:r>
              <a:rPr lang="ru-RU" dirty="0"/>
              <a:t>или несколько строк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298516" y="4379496"/>
            <a:ext cx="10626783" cy="105070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What is Lorem Ipsum?</a:t>
            </a:r>
            <a:endParaRPr lang="ru-RU" dirty="0"/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298516" y="5787113"/>
            <a:ext cx="10626783" cy="65429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 is simply dummy </a:t>
            </a:r>
            <a:br>
              <a:rPr lang="en-US" dirty="0"/>
            </a:br>
            <a:r>
              <a:rPr lang="en-US" dirty="0"/>
              <a:t>of the printing and typesetting industry</a:t>
            </a:r>
            <a:br>
              <a:rPr lang="en-US" dirty="0"/>
            </a:br>
            <a:br>
              <a:rPr lang="en-US" dirty="0"/>
            </a:br>
            <a:r>
              <a:rPr lang="en-US" dirty="0"/>
              <a:t>Lorem Ipsum has been the industry's</a:t>
            </a:r>
            <a:br>
              <a:rPr lang="en-US" dirty="0"/>
            </a:br>
            <a:r>
              <a:rPr lang="en-US" dirty="0"/>
              <a:t>standard dummy text ever since the 1500s, when an unknown printer took a galley</a:t>
            </a:r>
            <a:br>
              <a:rPr lang="en-US" dirty="0"/>
            </a:br>
            <a:r>
              <a:rPr lang="en-US" dirty="0"/>
              <a:t>of type and scrambled it to make a type</a:t>
            </a:r>
            <a:br>
              <a:rPr lang="en-US" dirty="0"/>
            </a:br>
            <a:r>
              <a:rPr lang="en-US" dirty="0"/>
              <a:t>specimen book</a:t>
            </a:r>
            <a:endParaRPr lang="ru-RU" dirty="0"/>
          </a:p>
        </p:txBody>
      </p:sp>
      <p:sp>
        <p:nvSpPr>
          <p:cNvPr id="9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18060989" y="9152022"/>
            <a:ext cx="4930774" cy="59355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10" name="Текст 6"/>
          <p:cNvSpPr>
            <a:spLocks noGrp="1"/>
          </p:cNvSpPr>
          <p:nvPr>
            <p:ph type="body" sz="quarter" idx="14" hasCustomPrompt="1"/>
          </p:nvPr>
        </p:nvSpPr>
        <p:spPr>
          <a:xfrm>
            <a:off x="18060989" y="9745579"/>
            <a:ext cx="4930774" cy="141972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is simply dummy text</a:t>
            </a:r>
            <a:br>
              <a:rPr lang="en-US" dirty="0"/>
            </a:br>
            <a:r>
              <a:rPr lang="en-US" dirty="0"/>
              <a:t>Lorem Ipsum is simply </a:t>
            </a:r>
            <a:endParaRPr lang="ru-RU" dirty="0"/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15878842" y="8839203"/>
            <a:ext cx="2120397" cy="226995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72</a:t>
            </a:r>
            <a:endParaRPr lang="ru-RU" dirty="0"/>
          </a:p>
        </p:txBody>
      </p:sp>
      <p:sp>
        <p:nvSpPr>
          <p:cNvPr id="12" name="Текст 6"/>
          <p:cNvSpPr>
            <a:spLocks noGrp="1"/>
          </p:cNvSpPr>
          <p:nvPr>
            <p:ph type="body" sz="quarter" idx="16" hasCustomPrompt="1"/>
          </p:nvPr>
        </p:nvSpPr>
        <p:spPr>
          <a:xfrm>
            <a:off x="16050292" y="4474746"/>
            <a:ext cx="7362158" cy="247850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«Хотел бы отметить особую роль НИТУ «</a:t>
            </a:r>
            <a:r>
              <a:rPr lang="ru-RU" dirty="0" err="1"/>
              <a:t>МИСиС</a:t>
            </a:r>
            <a:r>
              <a:rPr lang="ru-RU" dirty="0"/>
              <a:t>»</a:t>
            </a:r>
            <a:br>
              <a:rPr lang="ru-RU" dirty="0"/>
            </a:br>
            <a:r>
              <a:rPr lang="ru-RU" dirty="0"/>
              <a:t>в подготовке специалистов для предприятий ОМК.</a:t>
            </a:r>
            <a:br>
              <a:rPr lang="ru-RU" dirty="0"/>
            </a:br>
            <a:r>
              <a:rPr lang="ru-RU" dirty="0"/>
              <a:t>Блестящее качество образования и глубина знаний</a:t>
            </a:r>
            <a:br>
              <a:rPr lang="ru-RU" dirty="0"/>
            </a:br>
            <a:r>
              <a:rPr lang="ru-RU" dirty="0"/>
              <a:t>наших сотрудников, уникальные учебные программы</a:t>
            </a:r>
            <a:br>
              <a:rPr lang="ru-RU" dirty="0"/>
            </a:br>
            <a:r>
              <a:rPr lang="ru-RU" dirty="0"/>
              <a:t>университета, в том числе разработанные специально</a:t>
            </a:r>
            <a:br>
              <a:rPr lang="ru-RU" dirty="0"/>
            </a:br>
            <a:r>
              <a:rPr lang="ru-RU" dirty="0"/>
              <a:t>для нас, — один из главных факторов успеха ОМК»</a:t>
            </a:r>
          </a:p>
        </p:txBody>
      </p:sp>
      <p:sp>
        <p:nvSpPr>
          <p:cNvPr id="13" name="Текст 6"/>
          <p:cNvSpPr>
            <a:spLocks noGrp="1"/>
          </p:cNvSpPr>
          <p:nvPr>
            <p:ph type="body" sz="quarter" idx="17" hasCustomPrompt="1"/>
          </p:nvPr>
        </p:nvSpPr>
        <p:spPr>
          <a:xfrm>
            <a:off x="16050292" y="7110162"/>
            <a:ext cx="7362158" cy="30931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1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Анатолий Седых</a:t>
            </a:r>
          </a:p>
        </p:txBody>
      </p:sp>
      <p:sp>
        <p:nvSpPr>
          <p:cNvPr id="14" name="Текст 6"/>
          <p:cNvSpPr>
            <a:spLocks noGrp="1"/>
          </p:cNvSpPr>
          <p:nvPr>
            <p:ph type="body" sz="quarter" idx="18" hasCustomPrompt="1"/>
          </p:nvPr>
        </p:nvSpPr>
        <p:spPr>
          <a:xfrm>
            <a:off x="16050292" y="7382126"/>
            <a:ext cx="7362158" cy="82842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Председатель правления АО «ОМК».</a:t>
            </a:r>
            <a:br>
              <a:rPr lang="ru-RU" dirty="0"/>
            </a:br>
            <a:r>
              <a:rPr lang="ru-RU" dirty="0"/>
              <a:t>Выпускник МИСИС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1684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89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737165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раздела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298517" y="3760060"/>
            <a:ext cx="8461710" cy="293014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Lorem Ipsum is simply dummy</a:t>
            </a:r>
            <a:br>
              <a:rPr lang="en-US" dirty="0"/>
            </a:br>
            <a:r>
              <a:rPr lang="en-US" dirty="0"/>
              <a:t>text of the printing and typesetting</a:t>
            </a:r>
            <a:br>
              <a:rPr lang="en-US" dirty="0"/>
            </a:br>
            <a:r>
              <a:rPr lang="en-US" dirty="0"/>
              <a:t>industry. Lorem Ipsum has been</a:t>
            </a:r>
            <a:br>
              <a:rPr lang="en-US" dirty="0"/>
            </a:br>
            <a:r>
              <a:rPr lang="en-US" dirty="0"/>
              <a:t>the industry's standard dummy</a:t>
            </a:r>
            <a:endParaRPr lang="ru-RU" dirty="0"/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2363313" y="7655253"/>
            <a:ext cx="10682129" cy="467486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 has been the industry's </a:t>
            </a:r>
            <a:br>
              <a:rPr lang="en-US" dirty="0"/>
            </a:br>
            <a:r>
              <a:rPr lang="en-US" dirty="0"/>
              <a:t>standard dummy text ever since the 1500s,</a:t>
            </a:r>
            <a:br>
              <a:rPr lang="en-US" dirty="0"/>
            </a:br>
            <a:r>
              <a:rPr lang="en-US" dirty="0"/>
              <a:t>when an unknown printer took a galley </a:t>
            </a:r>
          </a:p>
          <a:p>
            <a:pPr lvl="0"/>
            <a:r>
              <a:rPr lang="en-US" dirty="0"/>
              <a:t>Lorem Ipsum has been the industry's </a:t>
            </a:r>
            <a:br>
              <a:rPr lang="en-US" dirty="0"/>
            </a:br>
            <a:r>
              <a:rPr lang="en-US" dirty="0"/>
              <a:t>standard dummy text ever since the 1500s,</a:t>
            </a:r>
            <a:br>
              <a:rPr lang="en-US" dirty="0"/>
            </a:br>
            <a:r>
              <a:rPr lang="en-US" dirty="0"/>
              <a:t>when an unknown printer took a galley</a:t>
            </a:r>
            <a:endParaRPr lang="ru-RU" dirty="0"/>
          </a:p>
        </p:txBody>
      </p:sp>
      <p:sp>
        <p:nvSpPr>
          <p:cNvPr id="10" name="Текст 6"/>
          <p:cNvSpPr>
            <a:spLocks noGrp="1"/>
          </p:cNvSpPr>
          <p:nvPr>
            <p:ph type="body" sz="quarter" idx="14" hasCustomPrompt="1"/>
          </p:nvPr>
        </p:nvSpPr>
        <p:spPr>
          <a:xfrm>
            <a:off x="12354962" y="5364110"/>
            <a:ext cx="3256513" cy="141972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is simply</a:t>
            </a:r>
            <a:br>
              <a:rPr lang="en-US" dirty="0"/>
            </a:br>
            <a:r>
              <a:rPr lang="en-US" dirty="0"/>
              <a:t>dummy text</a:t>
            </a:r>
            <a:endParaRPr lang="ru-RU" dirty="0"/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12297582" y="3326258"/>
            <a:ext cx="3313893" cy="203785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23</a:t>
            </a:r>
            <a:endParaRPr lang="ru-RU" dirty="0"/>
          </a:p>
        </p:txBody>
      </p:sp>
      <p:sp>
        <p:nvSpPr>
          <p:cNvPr id="12" name="Текст 6"/>
          <p:cNvSpPr>
            <a:spLocks noGrp="1"/>
          </p:cNvSpPr>
          <p:nvPr>
            <p:ph type="body" sz="quarter" idx="16" hasCustomPrompt="1"/>
          </p:nvPr>
        </p:nvSpPr>
        <p:spPr>
          <a:xfrm>
            <a:off x="1298516" y="7672908"/>
            <a:ext cx="7129868" cy="247850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«НИТУ «МИСИС» полноправно вошёл в «обойму» тех организаций, которые сотрудничают с CERN. Теперь НИТУ «МИСИС» — не только университет, блистающий в области новых материалов и технологий, но и организация, имеющая отношение к участию России  в самых ярких проектах в области</a:t>
            </a:r>
            <a:r>
              <a:rPr lang="en-US" dirty="0"/>
              <a:t> </a:t>
            </a:r>
            <a:r>
              <a:rPr lang="ru-RU" dirty="0"/>
              <a:t>физики частиц»</a:t>
            </a:r>
          </a:p>
        </p:txBody>
      </p:sp>
      <p:sp>
        <p:nvSpPr>
          <p:cNvPr id="13" name="Текст 6"/>
          <p:cNvSpPr>
            <a:spLocks noGrp="1"/>
          </p:cNvSpPr>
          <p:nvPr>
            <p:ph type="body" sz="quarter" idx="17" hasCustomPrompt="1"/>
          </p:nvPr>
        </p:nvSpPr>
        <p:spPr>
          <a:xfrm>
            <a:off x="1298516" y="10548418"/>
            <a:ext cx="7129868" cy="27196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1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Григорий Трубников</a:t>
            </a:r>
          </a:p>
        </p:txBody>
      </p:sp>
      <p:sp>
        <p:nvSpPr>
          <p:cNvPr id="14" name="Текст 6"/>
          <p:cNvSpPr>
            <a:spLocks noGrp="1"/>
          </p:cNvSpPr>
          <p:nvPr>
            <p:ph type="body" sz="quarter" idx="18" hasCustomPrompt="1"/>
          </p:nvPr>
        </p:nvSpPr>
        <p:spPr>
          <a:xfrm>
            <a:off x="1298516" y="10820381"/>
            <a:ext cx="7129868" cy="82842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заместитель министра науки </a:t>
            </a:r>
            <a:br>
              <a:rPr lang="ru-RU" dirty="0"/>
            </a:br>
            <a:r>
              <a:rPr lang="ru-RU" dirty="0"/>
              <a:t>и высшего образования РФ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20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16047487" y="5364110"/>
            <a:ext cx="3256513" cy="141972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is simply</a:t>
            </a:r>
            <a:br>
              <a:rPr lang="en-US" dirty="0"/>
            </a:br>
            <a:r>
              <a:rPr lang="en-US" dirty="0"/>
              <a:t>dummy text</a:t>
            </a:r>
            <a:endParaRPr lang="ru-RU" dirty="0"/>
          </a:p>
        </p:txBody>
      </p:sp>
      <p:sp>
        <p:nvSpPr>
          <p:cNvPr id="21" name="Текст 6"/>
          <p:cNvSpPr>
            <a:spLocks noGrp="1"/>
          </p:cNvSpPr>
          <p:nvPr>
            <p:ph type="body" sz="quarter" idx="23" hasCustomPrompt="1"/>
          </p:nvPr>
        </p:nvSpPr>
        <p:spPr>
          <a:xfrm>
            <a:off x="15990107" y="3326258"/>
            <a:ext cx="3313893" cy="203785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115</a:t>
            </a:r>
            <a:endParaRPr lang="ru-RU" dirty="0"/>
          </a:p>
        </p:txBody>
      </p:sp>
      <p:sp>
        <p:nvSpPr>
          <p:cNvPr id="22" name="Текст 6"/>
          <p:cNvSpPr>
            <a:spLocks noGrp="1"/>
          </p:cNvSpPr>
          <p:nvPr>
            <p:ph type="body" sz="quarter" idx="24" hasCustomPrompt="1"/>
          </p:nvPr>
        </p:nvSpPr>
        <p:spPr>
          <a:xfrm>
            <a:off x="19722471" y="5364110"/>
            <a:ext cx="3256513" cy="141972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is simply</a:t>
            </a:r>
            <a:br>
              <a:rPr lang="en-US" dirty="0"/>
            </a:br>
            <a:r>
              <a:rPr lang="en-US" dirty="0"/>
              <a:t>dummy text</a:t>
            </a:r>
            <a:endParaRPr lang="ru-RU" dirty="0"/>
          </a:p>
        </p:txBody>
      </p:sp>
      <p:sp>
        <p:nvSpPr>
          <p:cNvPr id="23" name="Текст 6"/>
          <p:cNvSpPr>
            <a:spLocks noGrp="1"/>
          </p:cNvSpPr>
          <p:nvPr>
            <p:ph type="body" sz="quarter" idx="25" hasCustomPrompt="1"/>
          </p:nvPr>
        </p:nvSpPr>
        <p:spPr>
          <a:xfrm>
            <a:off x="19665091" y="3326258"/>
            <a:ext cx="3313893" cy="203785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9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89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298517" y="2030650"/>
            <a:ext cx="6956483" cy="293014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Lorem Ipsum is simply</a:t>
            </a:r>
            <a:br>
              <a:rPr lang="en-US" dirty="0"/>
            </a:br>
            <a:r>
              <a:rPr lang="en-US" dirty="0"/>
              <a:t>dummy text of the printing and typesetting industry</a:t>
            </a:r>
          </a:p>
          <a:p>
            <a:pPr lvl="0"/>
            <a:r>
              <a:rPr lang="en-US" dirty="0"/>
              <a:t>Lorem Ipsum has been</a:t>
            </a:r>
            <a:br>
              <a:rPr lang="en-US" dirty="0"/>
            </a:br>
            <a:r>
              <a:rPr lang="en-US" dirty="0"/>
              <a:t>the industry's standard dummy text ever since</a:t>
            </a:r>
            <a:endParaRPr lang="ru-RU" dirty="0"/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2347575" y="8534188"/>
            <a:ext cx="10738355" cy="95663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Lorem Ipsum Lorem</a:t>
            </a:r>
            <a:endParaRPr lang="ru-RU" dirty="0"/>
          </a:p>
        </p:txBody>
      </p:sp>
      <p:sp>
        <p:nvSpPr>
          <p:cNvPr id="10" name="Текст 6"/>
          <p:cNvSpPr>
            <a:spLocks noGrp="1"/>
          </p:cNvSpPr>
          <p:nvPr>
            <p:ph type="body" sz="quarter" idx="14" hasCustomPrompt="1"/>
          </p:nvPr>
        </p:nvSpPr>
        <p:spPr>
          <a:xfrm>
            <a:off x="12354962" y="3744860"/>
            <a:ext cx="3761338" cy="141972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is simply dummy</a:t>
            </a:r>
            <a:br>
              <a:rPr lang="en-US" dirty="0"/>
            </a:br>
            <a:r>
              <a:rPr lang="en-US" dirty="0"/>
              <a:t>text of the printing</a:t>
            </a:r>
            <a:endParaRPr lang="ru-RU" dirty="0"/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12297582" y="1707008"/>
            <a:ext cx="3749905" cy="203785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62%</a:t>
            </a:r>
            <a:endParaRPr lang="ru-RU" dirty="0"/>
          </a:p>
        </p:txBody>
      </p:sp>
      <p:sp>
        <p:nvSpPr>
          <p:cNvPr id="12" name="Текст 6"/>
          <p:cNvSpPr>
            <a:spLocks noGrp="1"/>
          </p:cNvSpPr>
          <p:nvPr>
            <p:ph type="body" sz="quarter" idx="16" hasCustomPrompt="1"/>
          </p:nvPr>
        </p:nvSpPr>
        <p:spPr>
          <a:xfrm>
            <a:off x="1298516" y="7096435"/>
            <a:ext cx="6135954" cy="2875509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«НИТУ «МИСИС» полноправно вошёл в «обойму» тех организаций, которые сотрудничают с CERN. Теперь НИТУ «МИСИС» — не только университет, блистающий в области новых материалов и технологий, но и организация, имеющая отношение к участию  России в самых ярких проектах в области</a:t>
            </a:r>
            <a:r>
              <a:rPr lang="en-US" dirty="0"/>
              <a:t> </a:t>
            </a:r>
            <a:r>
              <a:rPr lang="ru-RU" dirty="0"/>
              <a:t>физики частиц»</a:t>
            </a:r>
          </a:p>
        </p:txBody>
      </p:sp>
      <p:sp>
        <p:nvSpPr>
          <p:cNvPr id="13" name="Текст 6"/>
          <p:cNvSpPr>
            <a:spLocks noGrp="1"/>
          </p:cNvSpPr>
          <p:nvPr>
            <p:ph type="body" sz="quarter" idx="17" hasCustomPrompt="1"/>
          </p:nvPr>
        </p:nvSpPr>
        <p:spPr>
          <a:xfrm>
            <a:off x="1298516" y="10309875"/>
            <a:ext cx="6956484" cy="27196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1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Григорий Трубников</a:t>
            </a:r>
          </a:p>
        </p:txBody>
      </p:sp>
      <p:sp>
        <p:nvSpPr>
          <p:cNvPr id="14" name="Текст 6"/>
          <p:cNvSpPr>
            <a:spLocks noGrp="1"/>
          </p:cNvSpPr>
          <p:nvPr>
            <p:ph type="body" sz="quarter" idx="18" hasCustomPrompt="1"/>
          </p:nvPr>
        </p:nvSpPr>
        <p:spPr>
          <a:xfrm>
            <a:off x="1298516" y="10581838"/>
            <a:ext cx="6956484" cy="82911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заместитель министра науки </a:t>
            </a:r>
            <a:br>
              <a:rPr lang="ru-RU" dirty="0"/>
            </a:br>
            <a:r>
              <a:rPr lang="ru-RU" dirty="0"/>
              <a:t>и высшего образования РФ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24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12363313" y="9448799"/>
            <a:ext cx="10738355" cy="29003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 is simply dummy text of the</a:t>
            </a:r>
            <a:br>
              <a:rPr lang="en-US" dirty="0"/>
            </a:br>
            <a:r>
              <a:rPr lang="en-US" dirty="0"/>
              <a:t>printing and typesetting industry Lorem Ipsum has been the industry's standard dummy text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9771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89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103759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раздела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298516" y="3655596"/>
            <a:ext cx="10626783" cy="105070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What is Lorem Ipsum?</a:t>
            </a:r>
            <a:endParaRPr lang="ru-RU" dirty="0"/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295399" y="5123398"/>
            <a:ext cx="6937375" cy="6542999"/>
          </a:xfrm>
        </p:spPr>
        <p:txBody>
          <a:bodyPr>
            <a:noAutofit/>
          </a:bodyPr>
          <a:lstStyle>
            <a:lvl1pPr marL="723900" indent="-723900">
              <a:lnSpc>
                <a:spcPct val="100000"/>
              </a:lnSpc>
              <a:spcBef>
                <a:spcPts val="0"/>
              </a:spcBef>
              <a:buFontTx/>
              <a:buBlip>
                <a:blip r:embed="rId3"/>
              </a:buBlip>
              <a:defRPr sz="300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Организация и управление научно-образовательным</a:t>
            </a:r>
            <a:br>
              <a:rPr lang="ru-RU" dirty="0"/>
            </a:br>
            <a:r>
              <a:rPr lang="ru-RU" dirty="0"/>
              <a:t>процессом по программам</a:t>
            </a:r>
            <a:br>
              <a:rPr lang="ru-RU" dirty="0"/>
            </a:br>
            <a:r>
              <a:rPr lang="ru-RU" dirty="0"/>
              <a:t>подготовки научно-</a:t>
            </a:r>
            <a:br>
              <a:rPr lang="ru-RU" dirty="0"/>
            </a:br>
            <a:r>
              <a:rPr lang="ru-RU" dirty="0"/>
              <a:t>педагогических кадров</a:t>
            </a:r>
            <a:br>
              <a:rPr lang="ru-RU" dirty="0"/>
            </a:br>
            <a:r>
              <a:rPr lang="ru-RU" dirty="0"/>
              <a:t>в аспирантуре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ru-RU" dirty="0"/>
              <a:t>Разработка нормативной</a:t>
            </a:r>
            <a:br>
              <a:rPr lang="ru-RU" dirty="0"/>
            </a:br>
            <a:r>
              <a:rPr lang="ru-RU" dirty="0"/>
              <a:t>и методической документации</a:t>
            </a:r>
            <a:br>
              <a:rPr lang="ru-RU" dirty="0"/>
            </a:br>
            <a:r>
              <a:rPr lang="ru-RU" dirty="0"/>
              <a:t>по осуществлению </a:t>
            </a:r>
            <a:br>
              <a:rPr lang="ru-RU" dirty="0"/>
            </a:br>
            <a:r>
              <a:rPr lang="ru-RU" dirty="0"/>
              <a:t>научно-образовательной</a:t>
            </a:r>
            <a:br>
              <a:rPr lang="ru-RU" dirty="0"/>
            </a:br>
            <a:r>
              <a:rPr lang="ru-RU" dirty="0"/>
              <a:t>деятельности в аспирантуре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20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8674101" y="5123397"/>
            <a:ext cx="6937374" cy="6542999"/>
          </a:xfrm>
        </p:spPr>
        <p:txBody>
          <a:bodyPr>
            <a:noAutofit/>
          </a:bodyPr>
          <a:lstStyle>
            <a:lvl1pPr marL="723900" indent="-723900">
              <a:lnSpc>
                <a:spcPct val="100000"/>
              </a:lnSpc>
              <a:spcBef>
                <a:spcPts val="0"/>
              </a:spcBef>
              <a:buFontTx/>
              <a:buBlip>
                <a:blip r:embed="rId3"/>
              </a:buBlip>
              <a:defRPr sz="300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Организация и управление научно-образовательным</a:t>
            </a:r>
            <a:br>
              <a:rPr lang="ru-RU" dirty="0"/>
            </a:br>
            <a:r>
              <a:rPr lang="ru-RU" dirty="0"/>
              <a:t>процессом по программам</a:t>
            </a:r>
            <a:br>
              <a:rPr lang="ru-RU" dirty="0"/>
            </a:br>
            <a:r>
              <a:rPr lang="ru-RU" dirty="0"/>
              <a:t>подготовки научно-</a:t>
            </a:r>
            <a:br>
              <a:rPr lang="ru-RU" dirty="0"/>
            </a:br>
            <a:r>
              <a:rPr lang="ru-RU" dirty="0"/>
              <a:t>педагогических кадров</a:t>
            </a:r>
            <a:br>
              <a:rPr lang="ru-RU" dirty="0"/>
            </a:br>
            <a:r>
              <a:rPr lang="ru-RU" dirty="0"/>
              <a:t>в аспирантуре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ru-RU" dirty="0"/>
              <a:t>Разработка нормативной</a:t>
            </a:r>
            <a:br>
              <a:rPr lang="ru-RU" dirty="0"/>
            </a:br>
            <a:r>
              <a:rPr lang="ru-RU" dirty="0"/>
              <a:t>и методической документации</a:t>
            </a:r>
            <a:br>
              <a:rPr lang="ru-RU" dirty="0"/>
            </a:br>
            <a:r>
              <a:rPr lang="ru-RU" dirty="0"/>
              <a:t>по осуществлению </a:t>
            </a:r>
            <a:br>
              <a:rPr lang="ru-RU" dirty="0"/>
            </a:br>
            <a:r>
              <a:rPr lang="ru-RU" dirty="0"/>
              <a:t>научно-образовательной</a:t>
            </a:r>
            <a:br>
              <a:rPr lang="ru-RU" dirty="0"/>
            </a:br>
            <a:r>
              <a:rPr lang="ru-RU" dirty="0"/>
              <a:t>деятельности в аспирантуре</a:t>
            </a:r>
          </a:p>
        </p:txBody>
      </p:sp>
      <p:sp>
        <p:nvSpPr>
          <p:cNvPr id="21" name="Текст 6"/>
          <p:cNvSpPr>
            <a:spLocks noGrp="1"/>
          </p:cNvSpPr>
          <p:nvPr>
            <p:ph type="body" sz="quarter" idx="23" hasCustomPrompt="1"/>
          </p:nvPr>
        </p:nvSpPr>
        <p:spPr>
          <a:xfrm>
            <a:off x="16052801" y="5123397"/>
            <a:ext cx="6938961" cy="6542999"/>
          </a:xfrm>
        </p:spPr>
        <p:txBody>
          <a:bodyPr>
            <a:noAutofit/>
          </a:bodyPr>
          <a:lstStyle>
            <a:lvl1pPr marL="723900" indent="-723900">
              <a:lnSpc>
                <a:spcPct val="100000"/>
              </a:lnSpc>
              <a:spcBef>
                <a:spcPts val="0"/>
              </a:spcBef>
              <a:buFontTx/>
              <a:buBlip>
                <a:blip r:embed="rId3"/>
              </a:buBlip>
              <a:defRPr sz="300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Организация и управление научно-образовательным</a:t>
            </a:r>
            <a:br>
              <a:rPr lang="ru-RU" dirty="0"/>
            </a:br>
            <a:r>
              <a:rPr lang="ru-RU" dirty="0"/>
              <a:t>процессом по программам</a:t>
            </a:r>
            <a:br>
              <a:rPr lang="ru-RU" dirty="0"/>
            </a:br>
            <a:r>
              <a:rPr lang="ru-RU" dirty="0"/>
              <a:t>подготовки научно-</a:t>
            </a:r>
            <a:br>
              <a:rPr lang="ru-RU" dirty="0"/>
            </a:br>
            <a:r>
              <a:rPr lang="ru-RU" dirty="0"/>
              <a:t>педагогических кадров</a:t>
            </a:r>
            <a:br>
              <a:rPr lang="ru-RU" dirty="0"/>
            </a:br>
            <a:r>
              <a:rPr lang="ru-RU" dirty="0"/>
              <a:t>в аспирантуре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ru-RU" dirty="0"/>
              <a:t>Разработка нормативной</a:t>
            </a:r>
            <a:br>
              <a:rPr lang="ru-RU" dirty="0"/>
            </a:br>
            <a:r>
              <a:rPr lang="ru-RU" dirty="0"/>
              <a:t>и методической документации</a:t>
            </a:r>
            <a:br>
              <a:rPr lang="ru-RU" dirty="0"/>
            </a:br>
            <a:r>
              <a:rPr lang="ru-RU" dirty="0"/>
              <a:t>по осуществлению </a:t>
            </a:r>
            <a:br>
              <a:rPr lang="ru-RU" dirty="0"/>
            </a:br>
            <a:r>
              <a:rPr lang="ru-RU" dirty="0"/>
              <a:t>научно-образовательной</a:t>
            </a:r>
            <a:br>
              <a:rPr lang="ru-RU" dirty="0"/>
            </a:br>
            <a:r>
              <a:rPr lang="ru-RU" dirty="0"/>
              <a:t>деятельности в аспирантуре</a:t>
            </a:r>
          </a:p>
        </p:txBody>
      </p:sp>
    </p:spTree>
    <p:extLst>
      <p:ext uri="{BB962C8B-B14F-4D97-AF65-F5344CB8AC3E}">
        <p14:creationId xmlns:p14="http://schemas.microsoft.com/office/powerpoint/2010/main" val="3525961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212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878793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в одну</a:t>
            </a:r>
            <a:br>
              <a:rPr lang="ru-RU" dirty="0"/>
            </a:br>
            <a:r>
              <a:rPr lang="ru-RU" dirty="0"/>
              <a:t>или несколько строк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298516" y="7924800"/>
            <a:ext cx="6936767" cy="37957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Управление науки формирует приоритетные направления научно-исследовательской деятельности университета </a:t>
            </a:r>
            <a:br>
              <a:rPr lang="ru-RU" dirty="0"/>
            </a:br>
            <a:r>
              <a:rPr lang="ru-RU" dirty="0"/>
              <a:t>с целью создания и освоения </a:t>
            </a:r>
            <a:br>
              <a:rPr lang="ru-RU" dirty="0"/>
            </a:br>
            <a:r>
              <a:rPr lang="ru-RU" dirty="0"/>
              <a:t>новых технологий, становления </a:t>
            </a:r>
            <a:br>
              <a:rPr lang="ru-RU" dirty="0"/>
            </a:br>
            <a:r>
              <a:rPr lang="ru-RU" dirty="0"/>
              <a:t>и развития научных школ</a:t>
            </a:r>
          </a:p>
        </p:txBody>
      </p:sp>
      <p:sp>
        <p:nvSpPr>
          <p:cNvPr id="9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1338232" y="7037794"/>
            <a:ext cx="6897051" cy="59355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Достижения науки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20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8674101" y="7037794"/>
            <a:ext cx="6937374" cy="59355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Научное сообщество</a:t>
            </a:r>
          </a:p>
        </p:txBody>
      </p:sp>
      <p:sp>
        <p:nvSpPr>
          <p:cNvPr id="21" name="Текст 6"/>
          <p:cNvSpPr>
            <a:spLocks noGrp="1"/>
          </p:cNvSpPr>
          <p:nvPr>
            <p:ph type="body" sz="quarter" idx="23" hasCustomPrompt="1"/>
          </p:nvPr>
        </p:nvSpPr>
        <p:spPr>
          <a:xfrm>
            <a:off x="16054389" y="7037793"/>
            <a:ext cx="6937374" cy="59355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События отрасли</a:t>
            </a:r>
          </a:p>
        </p:txBody>
      </p:sp>
      <p:sp>
        <p:nvSpPr>
          <p:cNvPr id="22" name="Текст 6"/>
          <p:cNvSpPr>
            <a:spLocks noGrp="1"/>
          </p:cNvSpPr>
          <p:nvPr>
            <p:ph type="body" sz="quarter" idx="24" hasCustomPrompt="1"/>
          </p:nvPr>
        </p:nvSpPr>
        <p:spPr>
          <a:xfrm>
            <a:off x="8674101" y="7924800"/>
            <a:ext cx="6936767" cy="37957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Управление науки занимается развитием научно-технического потенциала подразделений университета, отдельных сотрудников и университета</a:t>
            </a:r>
            <a:br>
              <a:rPr lang="ru-RU" dirty="0"/>
            </a:br>
            <a:r>
              <a:rPr lang="ru-RU" dirty="0"/>
              <a:t>в целом, способствует правовой охране</a:t>
            </a:r>
          </a:p>
        </p:txBody>
      </p:sp>
      <p:sp>
        <p:nvSpPr>
          <p:cNvPr id="23" name="Текст 6"/>
          <p:cNvSpPr>
            <a:spLocks noGrp="1"/>
          </p:cNvSpPr>
          <p:nvPr>
            <p:ph type="body" sz="quarter" idx="25" hasCustomPrompt="1"/>
          </p:nvPr>
        </p:nvSpPr>
        <p:spPr>
          <a:xfrm>
            <a:off x="16054996" y="7924800"/>
            <a:ext cx="6936767" cy="37957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Информация о реализуемых образовательных программах,</a:t>
            </a:r>
            <a:br>
              <a:rPr lang="ru-RU" dirty="0"/>
            </a:br>
            <a:r>
              <a:rPr lang="ru-RU" dirty="0"/>
              <a:t>в том числе о реализуемых адаптированных образователь-</a:t>
            </a:r>
            <a:br>
              <a:rPr lang="ru-RU" dirty="0"/>
            </a:br>
            <a:r>
              <a:rPr lang="ru-RU" dirty="0" err="1"/>
              <a:t>ных</a:t>
            </a:r>
            <a:r>
              <a:rPr lang="ru-RU" dirty="0"/>
              <a:t> программах, с указанием </a:t>
            </a:r>
            <a:br>
              <a:rPr lang="ru-RU" dirty="0"/>
            </a:br>
            <a:r>
              <a:rPr lang="ru-RU" dirty="0"/>
              <a:t>в отношении каждой </a:t>
            </a:r>
            <a:r>
              <a:rPr lang="ru-RU" dirty="0" err="1"/>
              <a:t>образо</a:t>
            </a:r>
            <a:r>
              <a:rPr lang="ru-RU" dirty="0"/>
              <a:t>-</a:t>
            </a:r>
            <a:br>
              <a:rPr lang="ru-RU" dirty="0"/>
            </a:br>
            <a:r>
              <a:rPr lang="ru-RU" dirty="0" err="1"/>
              <a:t>вательной</a:t>
            </a:r>
            <a:r>
              <a:rPr lang="ru-RU" dirty="0"/>
              <a:t> программы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" y="4776190"/>
            <a:ext cx="2217600" cy="183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351" y="4599790"/>
            <a:ext cx="1764000" cy="2016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6300" y="4401790"/>
            <a:ext cx="1924670" cy="22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468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89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 или гл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362700" y="5147643"/>
            <a:ext cx="12573000" cy="5539407"/>
          </a:xfrm>
        </p:spPr>
        <p:txBody>
          <a:bodyPr anchor="t">
            <a:noAutofit/>
          </a:bodyPr>
          <a:lstStyle>
            <a:lvl1pPr marL="0" marR="0" indent="0" algn="l" defTabSz="1828709" rtl="0" eaLnBrk="1" fontAlgn="auto" latinLnBrk="0" hangingPunct="1">
              <a:lnSpc>
                <a:spcPts val="137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90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1828709" rtl="0" eaLnBrk="1" fontAlgn="auto" latinLnBrk="0" hangingPunct="1">
              <a:lnSpc>
                <a:spcPts val="137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 </a:t>
            </a:r>
            <a:r>
              <a:rPr lang="ru-RU" dirty="0"/>
              <a:t>Заголовок</a:t>
            </a:r>
            <a:br>
              <a:rPr lang="ru-RU" dirty="0"/>
            </a:br>
            <a:r>
              <a:rPr lang="en-US" dirty="0"/>
              <a:t>       </a:t>
            </a:r>
            <a:r>
              <a:rPr lang="ru-RU" dirty="0"/>
              <a:t>раздела</a:t>
            </a:r>
            <a:br>
              <a:rPr lang="ru-RU" dirty="0"/>
            </a:br>
            <a:r>
              <a:rPr lang="ru-RU" dirty="0"/>
              <a:t>или главы</a:t>
            </a:r>
            <a:br>
              <a:rPr lang="ru-RU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81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92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ные плаш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12442825" y="4707604"/>
            <a:ext cx="11939588" cy="5712745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878793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в одну</a:t>
            </a:r>
            <a:br>
              <a:rPr lang="ru-RU" dirty="0"/>
            </a:br>
            <a:r>
              <a:rPr lang="ru-RU" dirty="0"/>
              <a:t>или несколько строк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297765" y="4572755"/>
            <a:ext cx="10627535" cy="770020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>
                <a:solidFill>
                  <a:schemeClr val="tx2"/>
                </a:solidFill>
                <a:latin typeface="TT Norms Pro Medium" panose="020B0103030101020204" pitchFamily="34" charset="0"/>
              </a:defRPr>
            </a:lvl1pPr>
          </a:lstStyle>
          <a:p>
            <a:pPr lvl="0"/>
            <a:r>
              <a:rPr lang="en-US" dirty="0"/>
              <a:t>Lorem Ipsum is simply dummy text </a:t>
            </a:r>
            <a:br>
              <a:rPr lang="en-US" dirty="0"/>
            </a:br>
            <a:r>
              <a:rPr lang="en-US" dirty="0"/>
              <a:t>of the printing and typesetting industry</a:t>
            </a:r>
          </a:p>
          <a:p>
            <a:pPr lvl="0"/>
            <a:r>
              <a:rPr lang="en-US" dirty="0"/>
              <a:t>Lorem Ipsum has been the industry's standard dummy text ever since the 1500s, when an unknown printer took a galley </a:t>
            </a:r>
            <a:br>
              <a:rPr lang="en-US" dirty="0"/>
            </a:br>
            <a:r>
              <a:rPr lang="en-US" dirty="0"/>
              <a:t>of type and scrambled it to make a type </a:t>
            </a:r>
            <a:br>
              <a:rPr lang="en-US" dirty="0"/>
            </a:br>
            <a:r>
              <a:rPr lang="en-US" dirty="0"/>
              <a:t>specimen book. It has survived not only </a:t>
            </a:r>
            <a:br>
              <a:rPr lang="en-US" dirty="0"/>
            </a:br>
            <a:r>
              <a:rPr lang="en-US" dirty="0"/>
              <a:t>five centuries, but also the leap into electronic typesetting, remaining essentially unchanged. It was </a:t>
            </a:r>
            <a:r>
              <a:rPr lang="en-US" dirty="0" err="1"/>
              <a:t>popularised</a:t>
            </a:r>
            <a:endParaRPr lang="en-US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21" name="Текст 6"/>
          <p:cNvSpPr>
            <a:spLocks noGrp="1"/>
          </p:cNvSpPr>
          <p:nvPr>
            <p:ph type="body" sz="quarter" idx="23" hasCustomPrompt="1"/>
          </p:nvPr>
        </p:nvSpPr>
        <p:spPr>
          <a:xfrm>
            <a:off x="16035339" y="5373052"/>
            <a:ext cx="6937374" cy="118014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3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1-е место</a:t>
            </a:r>
          </a:p>
        </p:txBody>
      </p:sp>
      <p:sp>
        <p:nvSpPr>
          <p:cNvPr id="23" name="Текст 6"/>
          <p:cNvSpPr>
            <a:spLocks noGrp="1"/>
          </p:cNvSpPr>
          <p:nvPr>
            <p:ph type="body" sz="quarter" idx="25" hasCustomPrompt="1"/>
          </p:nvPr>
        </p:nvSpPr>
        <p:spPr>
          <a:xfrm>
            <a:off x="16035946" y="6648450"/>
            <a:ext cx="6936767" cy="33147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>
                <a:solidFill>
                  <a:schemeClr val="bg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 err="1"/>
              <a:t>cреди</a:t>
            </a:r>
            <a:r>
              <a:rPr lang="ru-RU" dirty="0"/>
              <a:t> вузов Проекта 5–100 </a:t>
            </a:r>
            <a:br>
              <a:rPr lang="ru-RU" dirty="0"/>
            </a:br>
            <a:r>
              <a:rPr lang="ru-RU" dirty="0"/>
              <a:t>по количеству публикаций </a:t>
            </a:r>
            <a:br>
              <a:rPr lang="ru-RU" dirty="0"/>
            </a:br>
            <a:r>
              <a:rPr lang="ru-RU" dirty="0"/>
              <a:t>в материаловедении </a:t>
            </a:r>
            <a:br>
              <a:rPr lang="ru-RU" dirty="0"/>
            </a:br>
            <a:r>
              <a:rPr lang="ru-RU" dirty="0"/>
              <a:t>в журналах первого квартиля по SNIP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3279" y="5430202"/>
            <a:ext cx="2167200" cy="181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964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89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ные плашки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 userDrawn="1"/>
        </p:nvSpPr>
        <p:spPr>
          <a:xfrm>
            <a:off x="0" y="4707604"/>
            <a:ext cx="24382413" cy="737009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878793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в одну</a:t>
            </a:r>
            <a:br>
              <a:rPr lang="ru-RU" dirty="0"/>
            </a:br>
            <a:r>
              <a:rPr lang="ru-RU" dirty="0"/>
              <a:t>или несколько строк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297765" y="6553200"/>
            <a:ext cx="10627535" cy="20574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baseline="0">
                <a:solidFill>
                  <a:schemeClr val="bg2"/>
                </a:solidFill>
                <a:latin typeface="TT Norms Pro Medium" panose="020B0103030101020204" pitchFamily="34" charset="0"/>
              </a:defRPr>
            </a:lvl1pPr>
          </a:lstStyle>
          <a:p>
            <a:pPr lvl="0"/>
            <a:r>
              <a:rPr lang="en-US" dirty="0"/>
              <a:t>Lorem Ipsum is simply dummy text </a:t>
            </a:r>
            <a:br>
              <a:rPr lang="en-US" dirty="0"/>
            </a:br>
            <a:r>
              <a:rPr lang="en-US" dirty="0"/>
              <a:t>of the printing and typesetting industry</a:t>
            </a:r>
          </a:p>
          <a:p>
            <a:pPr lvl="0"/>
            <a:r>
              <a:rPr lang="en-US" dirty="0"/>
              <a:t>Lorem Ipsum is simply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14" name="Текст 6"/>
          <p:cNvSpPr>
            <a:spLocks noGrp="1"/>
          </p:cNvSpPr>
          <p:nvPr>
            <p:ph type="body" sz="quarter" idx="26" hasCustomPrompt="1"/>
          </p:nvPr>
        </p:nvSpPr>
        <p:spPr>
          <a:xfrm>
            <a:off x="1297765" y="5646681"/>
            <a:ext cx="10627535" cy="103986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200" b="0" baseline="0">
                <a:solidFill>
                  <a:schemeClr val="accent2"/>
                </a:solidFill>
                <a:latin typeface="TT Norms Pro Medium" panose="020B0103030101020204" pitchFamily="34" charset="0"/>
              </a:defRPr>
            </a:lvl1pPr>
          </a:lstStyle>
          <a:p>
            <a:pPr lvl="0"/>
            <a:r>
              <a:rPr lang="en-US" dirty="0"/>
              <a:t>Lorem Ipsum Lorem</a:t>
            </a:r>
          </a:p>
        </p:txBody>
      </p:sp>
      <p:sp>
        <p:nvSpPr>
          <p:cNvPr id="20" name="Текст 6"/>
          <p:cNvSpPr>
            <a:spLocks noGrp="1"/>
          </p:cNvSpPr>
          <p:nvPr>
            <p:ph type="body" sz="quarter" idx="27" hasCustomPrompt="1"/>
          </p:nvPr>
        </p:nvSpPr>
        <p:spPr>
          <a:xfrm>
            <a:off x="1297765" y="9692640"/>
            <a:ext cx="10627535" cy="20574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baseline="0">
                <a:solidFill>
                  <a:schemeClr val="bg2"/>
                </a:solidFill>
                <a:latin typeface="TT Norms Pro Medium" panose="020B0103030101020204" pitchFamily="34" charset="0"/>
              </a:defRPr>
            </a:lvl1pPr>
          </a:lstStyle>
          <a:p>
            <a:pPr lvl="0"/>
            <a:r>
              <a:rPr lang="en-US" dirty="0"/>
              <a:t>Lorem Ipsum is simply dummy text </a:t>
            </a:r>
            <a:br>
              <a:rPr lang="en-US" dirty="0"/>
            </a:br>
            <a:r>
              <a:rPr lang="en-US" dirty="0"/>
              <a:t>of the printing and typesetting industry</a:t>
            </a:r>
          </a:p>
        </p:txBody>
      </p:sp>
      <p:sp>
        <p:nvSpPr>
          <p:cNvPr id="22" name="Текст 6"/>
          <p:cNvSpPr>
            <a:spLocks noGrp="1"/>
          </p:cNvSpPr>
          <p:nvPr>
            <p:ph type="body" sz="quarter" idx="28" hasCustomPrompt="1"/>
          </p:nvPr>
        </p:nvSpPr>
        <p:spPr>
          <a:xfrm>
            <a:off x="1297765" y="8786121"/>
            <a:ext cx="10627535" cy="103986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200" b="0" baseline="0">
                <a:solidFill>
                  <a:schemeClr val="accent2"/>
                </a:solidFill>
                <a:latin typeface="TT Norms Pro Medium" panose="020B0103030101020204" pitchFamily="34" charset="0"/>
              </a:defRPr>
            </a:lvl1pPr>
          </a:lstStyle>
          <a:p>
            <a:pPr lvl="0"/>
            <a:r>
              <a:rPr lang="en-US" dirty="0"/>
              <a:t>Lorem Ipsum Lorem</a:t>
            </a:r>
          </a:p>
        </p:txBody>
      </p:sp>
      <p:sp>
        <p:nvSpPr>
          <p:cNvPr id="24" name="Текст 6"/>
          <p:cNvSpPr>
            <a:spLocks noGrp="1"/>
          </p:cNvSpPr>
          <p:nvPr>
            <p:ph type="body" sz="quarter" idx="29" hasCustomPrompt="1"/>
          </p:nvPr>
        </p:nvSpPr>
        <p:spPr>
          <a:xfrm>
            <a:off x="12364228" y="6553200"/>
            <a:ext cx="10627535" cy="51968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baseline="0">
                <a:solidFill>
                  <a:schemeClr val="bg2"/>
                </a:solidFill>
                <a:latin typeface="TT Norms Pro Medium" panose="020B0103030101020204" pitchFamily="34" charset="0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  <a:br>
              <a:rPr lang="en-US" dirty="0"/>
            </a:br>
            <a:r>
              <a:rPr lang="en-US" dirty="0"/>
              <a:t>It has survived not only five centuries</a:t>
            </a:r>
          </a:p>
        </p:txBody>
      </p:sp>
      <p:sp>
        <p:nvSpPr>
          <p:cNvPr id="25" name="Текст 6"/>
          <p:cNvSpPr>
            <a:spLocks noGrp="1"/>
          </p:cNvSpPr>
          <p:nvPr>
            <p:ph type="body" sz="quarter" idx="30" hasCustomPrompt="1"/>
          </p:nvPr>
        </p:nvSpPr>
        <p:spPr>
          <a:xfrm>
            <a:off x="12364228" y="5646681"/>
            <a:ext cx="10627535" cy="103986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200" b="0" baseline="0">
                <a:solidFill>
                  <a:schemeClr val="accent2"/>
                </a:solidFill>
                <a:latin typeface="TT Norms Pro Medium" panose="020B0103030101020204" pitchFamily="34" charset="0"/>
              </a:defRPr>
            </a:lvl1pPr>
          </a:lstStyle>
          <a:p>
            <a:pPr lvl="0"/>
            <a:r>
              <a:rPr lang="en-US" dirty="0"/>
              <a:t>Lorem Ipsum Lorem</a:t>
            </a:r>
          </a:p>
        </p:txBody>
      </p:sp>
    </p:spTree>
    <p:extLst>
      <p:ext uri="{BB962C8B-B14F-4D97-AF65-F5344CB8AC3E}">
        <p14:creationId xmlns:p14="http://schemas.microsoft.com/office/powerpoint/2010/main" val="788049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89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ные плашки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 userDrawn="1"/>
        </p:nvSpPr>
        <p:spPr>
          <a:xfrm>
            <a:off x="1" y="3907504"/>
            <a:ext cx="11668538" cy="737009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878793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в одну</a:t>
            </a:r>
            <a:br>
              <a:rPr lang="ru-RU" dirty="0"/>
            </a:br>
            <a:r>
              <a:rPr lang="ru-RU" dirty="0"/>
              <a:t>или несколько строк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20" name="Текст 6"/>
          <p:cNvSpPr>
            <a:spLocks noGrp="1"/>
          </p:cNvSpPr>
          <p:nvPr>
            <p:ph type="body" sz="quarter" idx="27" hasCustomPrompt="1"/>
          </p:nvPr>
        </p:nvSpPr>
        <p:spPr>
          <a:xfrm>
            <a:off x="1297766" y="5697107"/>
            <a:ext cx="9217834" cy="507691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baseline="0">
                <a:solidFill>
                  <a:schemeClr val="bg2"/>
                </a:solidFill>
                <a:latin typeface="TT Norms Pro Medium" panose="020B0103030101020204" pitchFamily="34" charset="0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22" name="Текст 6"/>
          <p:cNvSpPr>
            <a:spLocks noGrp="1"/>
          </p:cNvSpPr>
          <p:nvPr>
            <p:ph type="body" sz="quarter" idx="28" hasCustomPrompt="1"/>
          </p:nvPr>
        </p:nvSpPr>
        <p:spPr>
          <a:xfrm>
            <a:off x="1297765" y="4790588"/>
            <a:ext cx="9217835" cy="103986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200" b="0" baseline="0">
                <a:solidFill>
                  <a:schemeClr val="accent2"/>
                </a:solidFill>
                <a:latin typeface="TT Norms Pro Medium" panose="020B0103030101020204" pitchFamily="34" charset="0"/>
              </a:defRPr>
            </a:lvl1pPr>
          </a:lstStyle>
          <a:p>
            <a:pPr lvl="0"/>
            <a:r>
              <a:rPr lang="en-US" dirty="0"/>
              <a:t>Lorem Ipsum Lorem</a:t>
            </a:r>
          </a:p>
        </p:txBody>
      </p:sp>
      <p:sp>
        <p:nvSpPr>
          <p:cNvPr id="21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12297582" y="4370696"/>
            <a:ext cx="3749905" cy="209748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62%</a:t>
            </a:r>
            <a:endParaRPr lang="ru-RU" dirty="0"/>
          </a:p>
        </p:txBody>
      </p:sp>
      <p:sp>
        <p:nvSpPr>
          <p:cNvPr id="23" name="Текст 6"/>
          <p:cNvSpPr>
            <a:spLocks noGrp="1"/>
          </p:cNvSpPr>
          <p:nvPr>
            <p:ph type="body" sz="quarter" idx="14" hasCustomPrompt="1"/>
          </p:nvPr>
        </p:nvSpPr>
        <p:spPr>
          <a:xfrm>
            <a:off x="12354962" y="6468184"/>
            <a:ext cx="3761338" cy="141972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is simply dummy</a:t>
            </a:r>
            <a:br>
              <a:rPr lang="en-US" dirty="0"/>
            </a:br>
            <a:r>
              <a:rPr lang="en-US" dirty="0"/>
              <a:t>text of the printing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1381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89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878793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в одну</a:t>
            </a:r>
            <a:br>
              <a:rPr lang="ru-RU" dirty="0"/>
            </a:br>
            <a:r>
              <a:rPr lang="ru-RU" dirty="0"/>
              <a:t>или несколько строк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298516" y="7281725"/>
            <a:ext cx="10626783" cy="105070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What is Lorem Ipsum?</a:t>
            </a:r>
            <a:endParaRPr lang="ru-RU" dirty="0"/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298516" y="8328993"/>
            <a:ext cx="14312959" cy="36774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 is simply dummy text of the printing and</a:t>
            </a:r>
            <a:br>
              <a:rPr lang="en-US" dirty="0"/>
            </a:br>
            <a:r>
              <a:rPr lang="en-US" dirty="0"/>
              <a:t>typesetting industry. Lorem Ipsum has been the industry's</a:t>
            </a:r>
            <a:br>
              <a:rPr lang="en-US" dirty="0"/>
            </a:br>
            <a:r>
              <a:rPr lang="en-US" dirty="0"/>
              <a:t>standard dummy text ever since the 1500s, when </a:t>
            </a:r>
            <a:br>
              <a:rPr lang="en-US" dirty="0"/>
            </a:br>
            <a:r>
              <a:rPr lang="en-US" dirty="0"/>
              <a:t>an unknown printer took a galley of type and scrambled</a:t>
            </a:r>
            <a:br>
              <a:rPr lang="en-US" dirty="0"/>
            </a:br>
            <a:r>
              <a:rPr lang="en-US" dirty="0"/>
              <a:t>it to make a type specimen book</a:t>
            </a:r>
            <a:endParaRPr lang="ru-RU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814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89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я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878793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в одну</a:t>
            </a:r>
            <a:br>
              <a:rPr lang="ru-RU" dirty="0"/>
            </a:br>
            <a:r>
              <a:rPr lang="ru-RU" dirty="0"/>
              <a:t>или несколько строк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298517" y="4572001"/>
            <a:ext cx="10626784" cy="36774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Стратегической целью НИТУ «МИСИС», согласно </a:t>
            </a:r>
            <a:br>
              <a:rPr lang="ru-RU" dirty="0"/>
            </a:br>
            <a:r>
              <a:rPr lang="ru-RU" dirty="0"/>
              <a:t>участию в Проекте «5–100», является вхождение </a:t>
            </a:r>
            <a:br>
              <a:rPr lang="ru-RU" dirty="0"/>
            </a:br>
            <a:r>
              <a:rPr lang="ru-RU" dirty="0"/>
              <a:t>и закрепление в числе ведущих мировых университетов </a:t>
            </a:r>
            <a:br>
              <a:rPr lang="ru-RU" dirty="0"/>
            </a:br>
            <a:r>
              <a:rPr lang="ru-RU" dirty="0"/>
              <a:t>по основным международным рейтингам (THE, QS), </a:t>
            </a:r>
            <a:br>
              <a:rPr lang="ru-RU" dirty="0"/>
            </a:br>
            <a:r>
              <a:rPr lang="ru-RU" dirty="0"/>
              <a:t>за счёт фундаментальных и прикладных исследований мирового уровня в материаловедении, нано- и </a:t>
            </a:r>
            <a:r>
              <a:rPr lang="ru-RU" dirty="0" err="1"/>
              <a:t>био</a:t>
            </a:r>
            <a:r>
              <a:rPr lang="ru-RU" dirty="0"/>
              <a:t>-</a:t>
            </a:r>
            <a:br>
              <a:rPr lang="ru-RU" dirty="0"/>
            </a:br>
            <a:r>
              <a:rPr lang="ru-RU" dirty="0"/>
              <a:t>технологиях, металлургии и горном деле.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11" name="Прямоугольник 10"/>
          <p:cNvSpPr/>
          <p:nvPr userDrawn="1"/>
        </p:nvSpPr>
        <p:spPr>
          <a:xfrm>
            <a:off x="0" y="8533870"/>
            <a:ext cx="11939588" cy="33930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sp>
        <p:nvSpPr>
          <p:cNvPr id="12" name="Текст 6"/>
          <p:cNvSpPr>
            <a:spLocks noGrp="1"/>
          </p:cNvSpPr>
          <p:nvPr>
            <p:ph type="body" sz="quarter" idx="23" hasCustomPrompt="1"/>
          </p:nvPr>
        </p:nvSpPr>
        <p:spPr>
          <a:xfrm>
            <a:off x="4943270" y="8909945"/>
            <a:ext cx="6982029" cy="118014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3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ТОП-10</a:t>
            </a:r>
          </a:p>
        </p:txBody>
      </p:sp>
      <p:sp>
        <p:nvSpPr>
          <p:cNvPr id="13" name="Текст 6"/>
          <p:cNvSpPr>
            <a:spLocks noGrp="1"/>
          </p:cNvSpPr>
          <p:nvPr>
            <p:ph type="body" sz="quarter" idx="25" hasCustomPrompt="1"/>
          </p:nvPr>
        </p:nvSpPr>
        <p:spPr>
          <a:xfrm>
            <a:off x="4956411" y="10189483"/>
            <a:ext cx="6968889" cy="137966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spc="-70" baseline="0">
                <a:solidFill>
                  <a:schemeClr val="bg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Среди лучших вузов России, </a:t>
            </a:r>
            <a:br>
              <a:rPr lang="ru-RU" dirty="0"/>
            </a:br>
            <a:r>
              <a:rPr lang="ru-RU" dirty="0"/>
              <a:t>по версии «Интерфакс»</a:t>
            </a:r>
          </a:p>
        </p:txBody>
      </p:sp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581" y="9141922"/>
            <a:ext cx="2286000" cy="189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722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89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103759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раздела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6035130" y="2029598"/>
            <a:ext cx="6956632" cy="105070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Название данного</a:t>
            </a:r>
            <a:br>
              <a:rPr lang="ru-RU" dirty="0"/>
            </a:br>
            <a:r>
              <a:rPr lang="ru-RU" dirty="0"/>
              <a:t>блока информации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20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16056666" y="3664028"/>
            <a:ext cx="6937374" cy="265725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00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Постоянный поиск наиболее эффективных действующих</a:t>
            </a:r>
            <a:br>
              <a:rPr lang="ru-RU" dirty="0"/>
            </a:br>
            <a:r>
              <a:rPr lang="ru-RU" dirty="0"/>
              <a:t>веществ и их комбинаций,</a:t>
            </a:r>
            <a:br>
              <a:rPr lang="ru-RU" dirty="0"/>
            </a:br>
            <a:r>
              <a:rPr lang="ru-RU" dirty="0"/>
              <a:t>а также оригинальные</a:t>
            </a:r>
            <a:br>
              <a:rPr lang="ru-RU" dirty="0"/>
            </a:br>
            <a:r>
              <a:rPr lang="ru-RU" dirty="0"/>
              <a:t>инновационные препараты</a:t>
            </a:r>
          </a:p>
        </p:txBody>
      </p:sp>
    </p:spTree>
    <p:extLst>
      <p:ext uri="{BB962C8B-B14F-4D97-AF65-F5344CB8AC3E}">
        <p14:creationId xmlns:p14="http://schemas.microsoft.com/office/powerpoint/2010/main" val="3837015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212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6035130" y="2029598"/>
            <a:ext cx="6956632" cy="105070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Название данного</a:t>
            </a:r>
            <a:br>
              <a:rPr lang="ru-RU" dirty="0"/>
            </a:br>
            <a:r>
              <a:rPr lang="ru-RU" dirty="0"/>
              <a:t>блока информации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20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16056666" y="3664028"/>
            <a:ext cx="6937374" cy="265725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00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Постоянный поиск наиболее эффективных действующих</a:t>
            </a:r>
            <a:br>
              <a:rPr lang="ru-RU" dirty="0"/>
            </a:br>
            <a:r>
              <a:rPr lang="ru-RU" dirty="0"/>
              <a:t>веществ и их комбинаций,</a:t>
            </a:r>
            <a:br>
              <a:rPr lang="ru-RU" dirty="0"/>
            </a:br>
            <a:r>
              <a:rPr lang="ru-RU" dirty="0"/>
              <a:t>а также оригинальные</a:t>
            </a:r>
            <a:br>
              <a:rPr lang="ru-RU" dirty="0"/>
            </a:br>
            <a:r>
              <a:rPr lang="ru-RU" dirty="0"/>
              <a:t>инновационные препараты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878793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в одну</a:t>
            </a:r>
            <a:br>
              <a:rPr lang="ru-RU" dirty="0"/>
            </a:br>
            <a:r>
              <a:rPr lang="ru-RU" dirty="0"/>
              <a:t>или несколько строк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051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212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103759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раздела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298368" y="3512130"/>
            <a:ext cx="3259345" cy="105070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Таблица 2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20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5007804" y="3512131"/>
            <a:ext cx="6937374" cy="105070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00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Сопроводительный текст</a:t>
            </a:r>
            <a:br>
              <a:rPr lang="ru-RU" dirty="0"/>
            </a:br>
            <a:r>
              <a:rPr lang="ru-RU" dirty="0"/>
              <a:t>к данной таблице</a:t>
            </a:r>
          </a:p>
        </p:txBody>
      </p:sp>
    </p:spTree>
    <p:extLst>
      <p:ext uri="{BB962C8B-B14F-4D97-AF65-F5344CB8AC3E}">
        <p14:creationId xmlns:p14="http://schemas.microsoft.com/office/powerpoint/2010/main" val="518294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212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20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1298516" y="10086693"/>
            <a:ext cx="6937374" cy="265725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00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Ленинский проспект, д. 4</a:t>
            </a:r>
            <a:br>
              <a:rPr lang="ru-RU" dirty="0"/>
            </a:br>
            <a:r>
              <a:rPr lang="ru-RU" dirty="0"/>
              <a:t>Москва, 119049</a:t>
            </a:r>
            <a:br>
              <a:rPr lang="ru-RU" dirty="0"/>
            </a:br>
            <a:r>
              <a:rPr lang="ru-RU" dirty="0"/>
              <a:t>тел. +7 (495) 955-00-32</a:t>
            </a:r>
            <a:br>
              <a:rPr lang="ru-RU" dirty="0"/>
            </a:br>
            <a:r>
              <a:rPr lang="ru-RU" dirty="0"/>
              <a:t>e-</a:t>
            </a:r>
            <a:r>
              <a:rPr lang="ru-RU" dirty="0" err="1"/>
              <a:t>mail</a:t>
            </a:r>
            <a:r>
              <a:rPr lang="ru-RU" dirty="0"/>
              <a:t>: kancela@misis.ru</a:t>
            </a:r>
            <a:br>
              <a:rPr lang="ru-RU" dirty="0"/>
            </a:br>
            <a:r>
              <a:rPr lang="ru-RU" dirty="0"/>
              <a:t>misis.ru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7184650"/>
            <a:ext cx="10626783" cy="1878793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Спасибо</a:t>
            </a:r>
            <a:br>
              <a:rPr lang="ru-RU" dirty="0"/>
            </a:br>
            <a:r>
              <a:rPr lang="ru-RU" dirty="0"/>
              <a:t>за внимание!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5301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212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5185743"/>
            <a:ext cx="9952581" cy="4314960"/>
          </a:xfrm>
        </p:spPr>
        <p:txBody>
          <a:bodyPr anchor="t">
            <a:noAutofit/>
          </a:bodyPr>
          <a:lstStyle>
            <a:lvl1pPr algn="l">
              <a:lnSpc>
                <a:spcPts val="7700"/>
              </a:lnSpc>
              <a:defRPr sz="86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мероприятия</a:t>
            </a:r>
            <a:br>
              <a:rPr lang="ru-RU" dirty="0"/>
            </a:br>
            <a:r>
              <a:rPr lang="ru-RU" dirty="0"/>
              <a:t>в одну, две</a:t>
            </a:r>
            <a:br>
              <a:rPr lang="ru-RU" dirty="0"/>
            </a:br>
            <a:r>
              <a:rPr lang="ru-RU" dirty="0"/>
              <a:t>или более строк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8516" y="9569590"/>
            <a:ext cx="9952581" cy="1999559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tx2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ru-RU" dirty="0"/>
              <a:t>Фамилия Имя Отчество</a:t>
            </a:r>
            <a:br>
              <a:rPr lang="ru-RU" dirty="0"/>
            </a:br>
            <a:r>
              <a:rPr lang="ru-RU" dirty="0"/>
              <a:t>Должность спикера в одну</a:t>
            </a:r>
            <a:br>
              <a:rPr lang="ru-RU" dirty="0"/>
            </a:br>
            <a:r>
              <a:rPr lang="ru-RU" dirty="0"/>
              <a:t>или более строк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00460" y="11867187"/>
            <a:ext cx="3033416" cy="73025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8277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 или глава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7620000" y="5147643"/>
            <a:ext cx="12573000" cy="3748707"/>
          </a:xfrm>
        </p:spPr>
        <p:txBody>
          <a:bodyPr anchor="t">
            <a:noAutofit/>
          </a:bodyPr>
          <a:lstStyle>
            <a:lvl1pPr algn="l">
              <a:lnSpc>
                <a:spcPts val="13700"/>
              </a:lnSpc>
              <a:defRPr sz="159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en-US" dirty="0"/>
            </a:br>
            <a:r>
              <a:rPr lang="en-US" dirty="0"/>
              <a:t>     </a:t>
            </a:r>
            <a:r>
              <a:rPr lang="ru-RU" dirty="0"/>
              <a:t>короткий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600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92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7890843"/>
            <a:ext cx="9952581" cy="2091357"/>
          </a:xfrm>
        </p:spPr>
        <p:txBody>
          <a:bodyPr anchor="t">
            <a:noAutofit/>
          </a:bodyPr>
          <a:lstStyle>
            <a:lvl1pPr algn="l">
              <a:lnSpc>
                <a:spcPts val="7700"/>
              </a:lnSpc>
              <a:defRPr sz="86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презентации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8516" y="10362149"/>
            <a:ext cx="9952581" cy="121022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tx2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ru-RU" dirty="0"/>
              <a:t>Подзаголовок в одну, две</a:t>
            </a:r>
            <a:br>
              <a:rPr lang="ru-RU" dirty="0"/>
            </a:br>
            <a:r>
              <a:rPr lang="ru-RU" dirty="0"/>
              <a:t>или несколько строк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00460" y="11867187"/>
            <a:ext cx="3033416" cy="73025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9897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92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 или гл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362700" y="5147643"/>
            <a:ext cx="12573000" cy="5539407"/>
          </a:xfrm>
        </p:spPr>
        <p:txBody>
          <a:bodyPr anchor="t">
            <a:noAutofit/>
          </a:bodyPr>
          <a:lstStyle>
            <a:lvl1pPr marL="0" marR="0" indent="0" algn="l" defTabSz="1828709" rtl="0" eaLnBrk="1" fontAlgn="auto" latinLnBrk="0" hangingPunct="1">
              <a:lnSpc>
                <a:spcPts val="137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90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1828709" rtl="0" eaLnBrk="1" fontAlgn="auto" latinLnBrk="0" hangingPunct="1">
              <a:lnSpc>
                <a:spcPts val="137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 </a:t>
            </a:r>
            <a:r>
              <a:rPr lang="ru-RU" dirty="0"/>
              <a:t>Заголовок</a:t>
            </a:r>
            <a:br>
              <a:rPr lang="ru-RU" dirty="0"/>
            </a:br>
            <a:r>
              <a:rPr lang="en-US" dirty="0"/>
              <a:t>       </a:t>
            </a:r>
            <a:r>
              <a:rPr lang="ru-RU" dirty="0"/>
              <a:t>раздела</a:t>
            </a:r>
            <a:br>
              <a:rPr lang="ru-RU" dirty="0"/>
            </a:br>
            <a:r>
              <a:rPr lang="ru-RU" dirty="0"/>
              <a:t>или главы</a:t>
            </a:r>
            <a:br>
              <a:rPr lang="ru-RU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678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92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 или глава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7620000" y="5147643"/>
            <a:ext cx="12573000" cy="3748707"/>
          </a:xfrm>
        </p:spPr>
        <p:txBody>
          <a:bodyPr anchor="t">
            <a:noAutofit/>
          </a:bodyPr>
          <a:lstStyle>
            <a:lvl1pPr algn="l">
              <a:lnSpc>
                <a:spcPts val="13700"/>
              </a:lnSpc>
              <a:defRPr sz="159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en-US" dirty="0"/>
            </a:br>
            <a:r>
              <a:rPr lang="en-US" dirty="0"/>
              <a:t>     </a:t>
            </a:r>
            <a:r>
              <a:rPr lang="ru-RU" dirty="0"/>
              <a:t>короткий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464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92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 или глав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7" y="2163817"/>
            <a:ext cx="7451784" cy="3130078"/>
          </a:xfrm>
        </p:spPr>
        <p:txBody>
          <a:bodyPr anchor="t">
            <a:noAutofit/>
          </a:bodyPr>
          <a:lstStyle>
            <a:lvl1pPr algn="l">
              <a:lnSpc>
                <a:spcPts val="7700"/>
              </a:lnSpc>
              <a:defRPr sz="86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раздела</a:t>
            </a:r>
            <a:br>
              <a:rPr lang="ru-RU" dirty="0"/>
            </a:br>
            <a:r>
              <a:rPr lang="ru-RU" dirty="0"/>
              <a:t>или главы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8516" y="7017374"/>
            <a:ext cx="9952581" cy="299290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2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ru-RU" dirty="0"/>
              <a:t>При наличии может</a:t>
            </a:r>
            <a:br>
              <a:rPr lang="ru-RU" dirty="0"/>
            </a:br>
            <a:r>
              <a:rPr lang="ru-RU" dirty="0"/>
              <a:t>размещаться общая</a:t>
            </a:r>
            <a:br>
              <a:rPr lang="ru-RU" dirty="0"/>
            </a:br>
            <a:r>
              <a:rPr lang="ru-RU" dirty="0"/>
              <a:t>информация данного</a:t>
            </a:r>
            <a:br>
              <a:rPr lang="ru-RU" dirty="0"/>
            </a:br>
            <a:r>
              <a:rPr lang="ru-RU" dirty="0"/>
              <a:t>раздела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00460" y="11867187"/>
            <a:ext cx="3033416" cy="73025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946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92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878793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в одну</a:t>
            </a:r>
            <a:br>
              <a:rPr lang="ru-RU" dirty="0"/>
            </a:br>
            <a:r>
              <a:rPr lang="ru-RU" dirty="0"/>
              <a:t>или несколько строк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298516" y="4379496"/>
            <a:ext cx="10626783" cy="105070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What is Lorem Ipsum?</a:t>
            </a:r>
            <a:endParaRPr lang="ru-RU" dirty="0"/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298516" y="5787113"/>
            <a:ext cx="10626783" cy="65429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 is simply dummy </a:t>
            </a:r>
            <a:br>
              <a:rPr lang="en-US" dirty="0"/>
            </a:br>
            <a:r>
              <a:rPr lang="en-US" dirty="0"/>
              <a:t>of the printing and typesetting industry</a:t>
            </a:r>
            <a:br>
              <a:rPr lang="en-US" dirty="0"/>
            </a:br>
            <a:br>
              <a:rPr lang="en-US" dirty="0"/>
            </a:br>
            <a:r>
              <a:rPr lang="en-US" dirty="0"/>
              <a:t>Lorem Ipsum has been the industry's</a:t>
            </a:r>
            <a:br>
              <a:rPr lang="en-US" dirty="0"/>
            </a:br>
            <a:r>
              <a:rPr lang="en-US" dirty="0"/>
              <a:t>standard dummy text ever since the 1500s, when an unknown printer took a galley</a:t>
            </a:r>
            <a:br>
              <a:rPr lang="en-US" dirty="0"/>
            </a:br>
            <a:r>
              <a:rPr lang="en-US" dirty="0"/>
              <a:t>of type and scrambled it to make a type</a:t>
            </a:r>
            <a:br>
              <a:rPr lang="en-US" dirty="0"/>
            </a:br>
            <a:r>
              <a:rPr lang="en-US" dirty="0"/>
              <a:t>specimen book</a:t>
            </a:r>
            <a:endParaRPr lang="ru-RU" dirty="0"/>
          </a:p>
        </p:txBody>
      </p:sp>
      <p:sp>
        <p:nvSpPr>
          <p:cNvPr id="9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18060989" y="9152022"/>
            <a:ext cx="4930774" cy="59355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10" name="Текст 6"/>
          <p:cNvSpPr>
            <a:spLocks noGrp="1"/>
          </p:cNvSpPr>
          <p:nvPr>
            <p:ph type="body" sz="quarter" idx="14" hasCustomPrompt="1"/>
          </p:nvPr>
        </p:nvSpPr>
        <p:spPr>
          <a:xfrm>
            <a:off x="18060989" y="9745579"/>
            <a:ext cx="4930774" cy="141972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is simply dummy text</a:t>
            </a:r>
            <a:br>
              <a:rPr lang="en-US" dirty="0"/>
            </a:br>
            <a:r>
              <a:rPr lang="en-US" dirty="0"/>
              <a:t>Lorem Ipsum is simply </a:t>
            </a:r>
            <a:endParaRPr lang="ru-RU" dirty="0"/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15878842" y="8839203"/>
            <a:ext cx="2120397" cy="226995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72</a:t>
            </a:r>
            <a:endParaRPr lang="ru-RU" dirty="0"/>
          </a:p>
        </p:txBody>
      </p:sp>
      <p:sp>
        <p:nvSpPr>
          <p:cNvPr id="12" name="Текст 6"/>
          <p:cNvSpPr>
            <a:spLocks noGrp="1"/>
          </p:cNvSpPr>
          <p:nvPr>
            <p:ph type="body" sz="quarter" idx="16" hasCustomPrompt="1"/>
          </p:nvPr>
        </p:nvSpPr>
        <p:spPr>
          <a:xfrm>
            <a:off x="16050292" y="4474746"/>
            <a:ext cx="7362158" cy="247850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«Хотел бы отметить особую роль НИТУ «</a:t>
            </a:r>
            <a:r>
              <a:rPr lang="ru-RU" dirty="0" err="1"/>
              <a:t>МИСиС</a:t>
            </a:r>
            <a:r>
              <a:rPr lang="ru-RU" dirty="0"/>
              <a:t>»</a:t>
            </a:r>
            <a:br>
              <a:rPr lang="ru-RU" dirty="0"/>
            </a:br>
            <a:r>
              <a:rPr lang="ru-RU" dirty="0"/>
              <a:t>в подготовке специалистов для предприятий ОМК.</a:t>
            </a:r>
            <a:br>
              <a:rPr lang="ru-RU" dirty="0"/>
            </a:br>
            <a:r>
              <a:rPr lang="ru-RU" dirty="0"/>
              <a:t>Блестящее качество образования и глубина знаний</a:t>
            </a:r>
            <a:br>
              <a:rPr lang="ru-RU" dirty="0"/>
            </a:br>
            <a:r>
              <a:rPr lang="ru-RU" dirty="0"/>
              <a:t>наших сотрудников, уникальные учебные программы</a:t>
            </a:r>
            <a:br>
              <a:rPr lang="ru-RU" dirty="0"/>
            </a:br>
            <a:r>
              <a:rPr lang="ru-RU" dirty="0"/>
              <a:t>университета, в том числе разработанные специально</a:t>
            </a:r>
            <a:br>
              <a:rPr lang="ru-RU" dirty="0"/>
            </a:br>
            <a:r>
              <a:rPr lang="ru-RU" dirty="0"/>
              <a:t>для нас, — один из главных факторов успеха ОМК»</a:t>
            </a:r>
          </a:p>
        </p:txBody>
      </p:sp>
      <p:sp>
        <p:nvSpPr>
          <p:cNvPr id="13" name="Текст 6"/>
          <p:cNvSpPr>
            <a:spLocks noGrp="1"/>
          </p:cNvSpPr>
          <p:nvPr>
            <p:ph type="body" sz="quarter" idx="17" hasCustomPrompt="1"/>
          </p:nvPr>
        </p:nvSpPr>
        <p:spPr>
          <a:xfrm>
            <a:off x="16050292" y="7110162"/>
            <a:ext cx="7362158" cy="30931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1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Анатолий Седых</a:t>
            </a:r>
          </a:p>
        </p:txBody>
      </p:sp>
      <p:sp>
        <p:nvSpPr>
          <p:cNvPr id="14" name="Текст 6"/>
          <p:cNvSpPr>
            <a:spLocks noGrp="1"/>
          </p:cNvSpPr>
          <p:nvPr>
            <p:ph type="body" sz="quarter" idx="18" hasCustomPrompt="1"/>
          </p:nvPr>
        </p:nvSpPr>
        <p:spPr>
          <a:xfrm>
            <a:off x="16050292" y="7382126"/>
            <a:ext cx="7362158" cy="82842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Председатель правления АО «ОМК».</a:t>
            </a:r>
            <a:br>
              <a:rPr lang="ru-RU" dirty="0"/>
            </a:br>
            <a:r>
              <a:rPr lang="ru-RU" dirty="0"/>
              <a:t>Выпускник МИСИС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41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89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737165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раздела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298517" y="3760060"/>
            <a:ext cx="8461710" cy="293014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Lorem Ipsum is simply dummy</a:t>
            </a:r>
            <a:br>
              <a:rPr lang="en-US" dirty="0"/>
            </a:br>
            <a:r>
              <a:rPr lang="en-US" dirty="0"/>
              <a:t>text of the printing and typesetting</a:t>
            </a:r>
            <a:br>
              <a:rPr lang="en-US" dirty="0"/>
            </a:br>
            <a:r>
              <a:rPr lang="en-US" dirty="0"/>
              <a:t>industry. Lorem Ipsum has been</a:t>
            </a:r>
            <a:br>
              <a:rPr lang="en-US" dirty="0"/>
            </a:br>
            <a:r>
              <a:rPr lang="en-US" dirty="0"/>
              <a:t>the industry's standard dummy</a:t>
            </a:r>
            <a:endParaRPr lang="ru-RU" dirty="0"/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2363313" y="7655253"/>
            <a:ext cx="10682129" cy="467486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 has been the industry's </a:t>
            </a:r>
            <a:br>
              <a:rPr lang="en-US" dirty="0"/>
            </a:br>
            <a:r>
              <a:rPr lang="en-US" dirty="0"/>
              <a:t>standard dummy text ever since the 1500s,</a:t>
            </a:r>
            <a:br>
              <a:rPr lang="en-US" dirty="0"/>
            </a:br>
            <a:r>
              <a:rPr lang="en-US" dirty="0"/>
              <a:t>when an unknown printer took a galley </a:t>
            </a:r>
          </a:p>
          <a:p>
            <a:pPr lvl="0"/>
            <a:r>
              <a:rPr lang="en-US" dirty="0"/>
              <a:t>Lorem Ipsum has been the industry's </a:t>
            </a:r>
            <a:br>
              <a:rPr lang="en-US" dirty="0"/>
            </a:br>
            <a:r>
              <a:rPr lang="en-US" dirty="0"/>
              <a:t>standard dummy text ever since the 1500s,</a:t>
            </a:r>
            <a:br>
              <a:rPr lang="en-US" dirty="0"/>
            </a:br>
            <a:r>
              <a:rPr lang="en-US" dirty="0"/>
              <a:t>when an unknown printer took a galley</a:t>
            </a:r>
            <a:endParaRPr lang="ru-RU" dirty="0"/>
          </a:p>
        </p:txBody>
      </p:sp>
      <p:sp>
        <p:nvSpPr>
          <p:cNvPr id="10" name="Текст 6"/>
          <p:cNvSpPr>
            <a:spLocks noGrp="1"/>
          </p:cNvSpPr>
          <p:nvPr>
            <p:ph type="body" sz="quarter" idx="14" hasCustomPrompt="1"/>
          </p:nvPr>
        </p:nvSpPr>
        <p:spPr>
          <a:xfrm>
            <a:off x="12354962" y="5364110"/>
            <a:ext cx="3256513" cy="141972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is simply</a:t>
            </a:r>
            <a:br>
              <a:rPr lang="en-US" dirty="0"/>
            </a:br>
            <a:r>
              <a:rPr lang="en-US" dirty="0"/>
              <a:t>dummy text</a:t>
            </a:r>
            <a:endParaRPr lang="ru-RU" dirty="0"/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12297582" y="3326258"/>
            <a:ext cx="3313893" cy="203785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23</a:t>
            </a:r>
            <a:endParaRPr lang="ru-RU" dirty="0"/>
          </a:p>
        </p:txBody>
      </p:sp>
      <p:sp>
        <p:nvSpPr>
          <p:cNvPr id="12" name="Текст 6"/>
          <p:cNvSpPr>
            <a:spLocks noGrp="1"/>
          </p:cNvSpPr>
          <p:nvPr>
            <p:ph type="body" sz="quarter" idx="16" hasCustomPrompt="1"/>
          </p:nvPr>
        </p:nvSpPr>
        <p:spPr>
          <a:xfrm>
            <a:off x="1298516" y="7672908"/>
            <a:ext cx="7129868" cy="247850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«НИТУ «МИСИС» полноправно вошёл в «обойму» тех организаций, которые сотрудничают с CERN. Теперь НИТУ «МИСИС» — не только университет, блистающий в области новых материалов и технологий, но и организация, имеющая отношение к участию России  в самых ярких проектах в области</a:t>
            </a:r>
            <a:r>
              <a:rPr lang="en-US" dirty="0"/>
              <a:t> </a:t>
            </a:r>
            <a:r>
              <a:rPr lang="ru-RU" dirty="0"/>
              <a:t>физики частиц»</a:t>
            </a:r>
          </a:p>
        </p:txBody>
      </p:sp>
      <p:sp>
        <p:nvSpPr>
          <p:cNvPr id="13" name="Текст 6"/>
          <p:cNvSpPr>
            <a:spLocks noGrp="1"/>
          </p:cNvSpPr>
          <p:nvPr>
            <p:ph type="body" sz="quarter" idx="17" hasCustomPrompt="1"/>
          </p:nvPr>
        </p:nvSpPr>
        <p:spPr>
          <a:xfrm>
            <a:off x="1298516" y="10548418"/>
            <a:ext cx="7129868" cy="27196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1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Григорий Трубников</a:t>
            </a:r>
          </a:p>
        </p:txBody>
      </p:sp>
      <p:sp>
        <p:nvSpPr>
          <p:cNvPr id="14" name="Текст 6"/>
          <p:cNvSpPr>
            <a:spLocks noGrp="1"/>
          </p:cNvSpPr>
          <p:nvPr>
            <p:ph type="body" sz="quarter" idx="18" hasCustomPrompt="1"/>
          </p:nvPr>
        </p:nvSpPr>
        <p:spPr>
          <a:xfrm>
            <a:off x="1298516" y="10820381"/>
            <a:ext cx="7129868" cy="82842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заместитель министра науки </a:t>
            </a:r>
            <a:br>
              <a:rPr lang="ru-RU" dirty="0"/>
            </a:br>
            <a:r>
              <a:rPr lang="ru-RU" dirty="0"/>
              <a:t>и высшего образования РФ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20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16047487" y="5364110"/>
            <a:ext cx="3256513" cy="141972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is simply</a:t>
            </a:r>
            <a:br>
              <a:rPr lang="en-US" dirty="0"/>
            </a:br>
            <a:r>
              <a:rPr lang="en-US" dirty="0"/>
              <a:t>dummy text</a:t>
            </a:r>
            <a:endParaRPr lang="ru-RU" dirty="0"/>
          </a:p>
        </p:txBody>
      </p:sp>
      <p:sp>
        <p:nvSpPr>
          <p:cNvPr id="21" name="Текст 6"/>
          <p:cNvSpPr>
            <a:spLocks noGrp="1"/>
          </p:cNvSpPr>
          <p:nvPr>
            <p:ph type="body" sz="quarter" idx="23" hasCustomPrompt="1"/>
          </p:nvPr>
        </p:nvSpPr>
        <p:spPr>
          <a:xfrm>
            <a:off x="15990107" y="3326258"/>
            <a:ext cx="3313893" cy="203785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115</a:t>
            </a:r>
            <a:endParaRPr lang="ru-RU" dirty="0"/>
          </a:p>
        </p:txBody>
      </p:sp>
      <p:sp>
        <p:nvSpPr>
          <p:cNvPr id="22" name="Текст 6"/>
          <p:cNvSpPr>
            <a:spLocks noGrp="1"/>
          </p:cNvSpPr>
          <p:nvPr>
            <p:ph type="body" sz="quarter" idx="24" hasCustomPrompt="1"/>
          </p:nvPr>
        </p:nvSpPr>
        <p:spPr>
          <a:xfrm>
            <a:off x="19722471" y="5364110"/>
            <a:ext cx="3256513" cy="141972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is simply</a:t>
            </a:r>
            <a:br>
              <a:rPr lang="en-US" dirty="0"/>
            </a:br>
            <a:r>
              <a:rPr lang="en-US" dirty="0"/>
              <a:t>dummy text</a:t>
            </a:r>
            <a:endParaRPr lang="ru-RU" dirty="0"/>
          </a:p>
        </p:txBody>
      </p:sp>
      <p:sp>
        <p:nvSpPr>
          <p:cNvPr id="23" name="Текст 6"/>
          <p:cNvSpPr>
            <a:spLocks noGrp="1"/>
          </p:cNvSpPr>
          <p:nvPr>
            <p:ph type="body" sz="quarter" idx="25" hasCustomPrompt="1"/>
          </p:nvPr>
        </p:nvSpPr>
        <p:spPr>
          <a:xfrm>
            <a:off x="19665091" y="3326258"/>
            <a:ext cx="3313893" cy="203785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9890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89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298517" y="2030650"/>
            <a:ext cx="6956483" cy="293014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Lorem Ipsum is simply</a:t>
            </a:r>
            <a:br>
              <a:rPr lang="en-US" dirty="0"/>
            </a:br>
            <a:r>
              <a:rPr lang="en-US" dirty="0"/>
              <a:t>dummy text of the printing and typesetting industry</a:t>
            </a:r>
          </a:p>
          <a:p>
            <a:pPr lvl="0"/>
            <a:r>
              <a:rPr lang="en-US" dirty="0"/>
              <a:t>Lorem Ipsum has been</a:t>
            </a:r>
            <a:br>
              <a:rPr lang="en-US" dirty="0"/>
            </a:br>
            <a:r>
              <a:rPr lang="en-US" dirty="0"/>
              <a:t>the industry's standard dummy text ever since</a:t>
            </a:r>
            <a:endParaRPr lang="ru-RU" dirty="0"/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2347575" y="8534188"/>
            <a:ext cx="10738355" cy="95663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Lorem Ipsum Lorem</a:t>
            </a:r>
            <a:endParaRPr lang="ru-RU" dirty="0"/>
          </a:p>
        </p:txBody>
      </p:sp>
      <p:sp>
        <p:nvSpPr>
          <p:cNvPr id="10" name="Текст 6"/>
          <p:cNvSpPr>
            <a:spLocks noGrp="1"/>
          </p:cNvSpPr>
          <p:nvPr>
            <p:ph type="body" sz="quarter" idx="14" hasCustomPrompt="1"/>
          </p:nvPr>
        </p:nvSpPr>
        <p:spPr>
          <a:xfrm>
            <a:off x="12354962" y="3744860"/>
            <a:ext cx="3761338" cy="141972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is simply dummy</a:t>
            </a:r>
            <a:br>
              <a:rPr lang="en-US" dirty="0"/>
            </a:br>
            <a:r>
              <a:rPr lang="en-US" dirty="0"/>
              <a:t>text of the printing</a:t>
            </a:r>
            <a:endParaRPr lang="ru-RU" dirty="0"/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12297582" y="1707008"/>
            <a:ext cx="3749905" cy="203785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62%</a:t>
            </a:r>
            <a:endParaRPr lang="ru-RU" dirty="0"/>
          </a:p>
        </p:txBody>
      </p:sp>
      <p:sp>
        <p:nvSpPr>
          <p:cNvPr id="12" name="Текст 6"/>
          <p:cNvSpPr>
            <a:spLocks noGrp="1"/>
          </p:cNvSpPr>
          <p:nvPr>
            <p:ph type="body" sz="quarter" idx="16" hasCustomPrompt="1"/>
          </p:nvPr>
        </p:nvSpPr>
        <p:spPr>
          <a:xfrm>
            <a:off x="1298516" y="7096435"/>
            <a:ext cx="6135954" cy="2875509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«НИТУ «МИСИС» полноправно вошёл в «обойму» тех организаций, которые сотрудничают с CERN. Теперь НИТУ «МИСИС» — не только университет, блистающий в области новых материалов и технологий, но и организация, имеющая отношение к участию  России в самых ярких проектах в области</a:t>
            </a:r>
            <a:r>
              <a:rPr lang="en-US" dirty="0"/>
              <a:t> </a:t>
            </a:r>
            <a:r>
              <a:rPr lang="ru-RU" dirty="0"/>
              <a:t>физики частиц»</a:t>
            </a:r>
          </a:p>
        </p:txBody>
      </p:sp>
      <p:sp>
        <p:nvSpPr>
          <p:cNvPr id="13" name="Текст 6"/>
          <p:cNvSpPr>
            <a:spLocks noGrp="1"/>
          </p:cNvSpPr>
          <p:nvPr>
            <p:ph type="body" sz="quarter" idx="17" hasCustomPrompt="1"/>
          </p:nvPr>
        </p:nvSpPr>
        <p:spPr>
          <a:xfrm>
            <a:off x="1298516" y="10309875"/>
            <a:ext cx="6956484" cy="27196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1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Григорий Трубников</a:t>
            </a:r>
          </a:p>
        </p:txBody>
      </p:sp>
      <p:sp>
        <p:nvSpPr>
          <p:cNvPr id="14" name="Текст 6"/>
          <p:cNvSpPr>
            <a:spLocks noGrp="1"/>
          </p:cNvSpPr>
          <p:nvPr>
            <p:ph type="body" sz="quarter" idx="18" hasCustomPrompt="1"/>
          </p:nvPr>
        </p:nvSpPr>
        <p:spPr>
          <a:xfrm>
            <a:off x="1298516" y="10581838"/>
            <a:ext cx="6956484" cy="82911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заместитель министра науки </a:t>
            </a:r>
            <a:br>
              <a:rPr lang="ru-RU" dirty="0"/>
            </a:br>
            <a:r>
              <a:rPr lang="ru-RU" dirty="0"/>
              <a:t>и высшего образования РФ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24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12363313" y="9448799"/>
            <a:ext cx="10738355" cy="29003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 is simply dummy text of the</a:t>
            </a:r>
            <a:br>
              <a:rPr lang="en-US" dirty="0"/>
            </a:br>
            <a:r>
              <a:rPr lang="en-US" dirty="0"/>
              <a:t>printing and typesetting industry Lorem Ipsum has been the industry's standard dummy text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60124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89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103759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раздела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298516" y="3655596"/>
            <a:ext cx="10626783" cy="105070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What is Lorem Ipsum?</a:t>
            </a:r>
            <a:endParaRPr lang="ru-RU" dirty="0"/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295399" y="5123398"/>
            <a:ext cx="6937375" cy="6542999"/>
          </a:xfrm>
        </p:spPr>
        <p:txBody>
          <a:bodyPr>
            <a:noAutofit/>
          </a:bodyPr>
          <a:lstStyle>
            <a:lvl1pPr marL="723900" indent="-723900">
              <a:lnSpc>
                <a:spcPct val="100000"/>
              </a:lnSpc>
              <a:spcBef>
                <a:spcPts val="0"/>
              </a:spcBef>
              <a:buFontTx/>
              <a:buBlip>
                <a:blip r:embed="rId3"/>
              </a:buBlip>
              <a:defRPr sz="300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Организация и управление научно-образовательным</a:t>
            </a:r>
            <a:br>
              <a:rPr lang="ru-RU" dirty="0"/>
            </a:br>
            <a:r>
              <a:rPr lang="ru-RU" dirty="0"/>
              <a:t>процессом по программам</a:t>
            </a:r>
            <a:br>
              <a:rPr lang="ru-RU" dirty="0"/>
            </a:br>
            <a:r>
              <a:rPr lang="ru-RU" dirty="0"/>
              <a:t>подготовки научно-</a:t>
            </a:r>
            <a:br>
              <a:rPr lang="ru-RU" dirty="0"/>
            </a:br>
            <a:r>
              <a:rPr lang="ru-RU" dirty="0"/>
              <a:t>педагогических кадров</a:t>
            </a:r>
            <a:br>
              <a:rPr lang="ru-RU" dirty="0"/>
            </a:br>
            <a:r>
              <a:rPr lang="ru-RU" dirty="0"/>
              <a:t>в аспирантуре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ru-RU" dirty="0"/>
              <a:t>Разработка нормативной</a:t>
            </a:r>
            <a:br>
              <a:rPr lang="ru-RU" dirty="0"/>
            </a:br>
            <a:r>
              <a:rPr lang="ru-RU" dirty="0"/>
              <a:t>и методической документации</a:t>
            </a:r>
            <a:br>
              <a:rPr lang="ru-RU" dirty="0"/>
            </a:br>
            <a:r>
              <a:rPr lang="ru-RU" dirty="0"/>
              <a:t>по осуществлению </a:t>
            </a:r>
            <a:br>
              <a:rPr lang="ru-RU" dirty="0"/>
            </a:br>
            <a:r>
              <a:rPr lang="ru-RU" dirty="0"/>
              <a:t>научно-образовательной</a:t>
            </a:r>
            <a:br>
              <a:rPr lang="ru-RU" dirty="0"/>
            </a:br>
            <a:r>
              <a:rPr lang="ru-RU" dirty="0"/>
              <a:t>деятельности в аспирантуре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20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8674101" y="5123397"/>
            <a:ext cx="6937374" cy="6542999"/>
          </a:xfrm>
        </p:spPr>
        <p:txBody>
          <a:bodyPr>
            <a:noAutofit/>
          </a:bodyPr>
          <a:lstStyle>
            <a:lvl1pPr marL="723900" indent="-723900">
              <a:lnSpc>
                <a:spcPct val="100000"/>
              </a:lnSpc>
              <a:spcBef>
                <a:spcPts val="0"/>
              </a:spcBef>
              <a:buFontTx/>
              <a:buBlip>
                <a:blip r:embed="rId3"/>
              </a:buBlip>
              <a:defRPr sz="300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Организация и управление научно-образовательным</a:t>
            </a:r>
            <a:br>
              <a:rPr lang="ru-RU" dirty="0"/>
            </a:br>
            <a:r>
              <a:rPr lang="ru-RU" dirty="0"/>
              <a:t>процессом по программам</a:t>
            </a:r>
            <a:br>
              <a:rPr lang="ru-RU" dirty="0"/>
            </a:br>
            <a:r>
              <a:rPr lang="ru-RU" dirty="0"/>
              <a:t>подготовки научно-</a:t>
            </a:r>
            <a:br>
              <a:rPr lang="ru-RU" dirty="0"/>
            </a:br>
            <a:r>
              <a:rPr lang="ru-RU" dirty="0"/>
              <a:t>педагогических кадров</a:t>
            </a:r>
            <a:br>
              <a:rPr lang="ru-RU" dirty="0"/>
            </a:br>
            <a:r>
              <a:rPr lang="ru-RU" dirty="0"/>
              <a:t>в аспирантуре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ru-RU" dirty="0"/>
              <a:t>Разработка нормативной</a:t>
            </a:r>
            <a:br>
              <a:rPr lang="ru-RU" dirty="0"/>
            </a:br>
            <a:r>
              <a:rPr lang="ru-RU" dirty="0"/>
              <a:t>и методической документации</a:t>
            </a:r>
            <a:br>
              <a:rPr lang="ru-RU" dirty="0"/>
            </a:br>
            <a:r>
              <a:rPr lang="ru-RU" dirty="0"/>
              <a:t>по осуществлению </a:t>
            </a:r>
            <a:br>
              <a:rPr lang="ru-RU" dirty="0"/>
            </a:br>
            <a:r>
              <a:rPr lang="ru-RU" dirty="0"/>
              <a:t>научно-образовательной</a:t>
            </a:r>
            <a:br>
              <a:rPr lang="ru-RU" dirty="0"/>
            </a:br>
            <a:r>
              <a:rPr lang="ru-RU" dirty="0"/>
              <a:t>деятельности в аспирантуре</a:t>
            </a:r>
          </a:p>
        </p:txBody>
      </p:sp>
      <p:sp>
        <p:nvSpPr>
          <p:cNvPr id="21" name="Текст 6"/>
          <p:cNvSpPr>
            <a:spLocks noGrp="1"/>
          </p:cNvSpPr>
          <p:nvPr>
            <p:ph type="body" sz="quarter" idx="23" hasCustomPrompt="1"/>
          </p:nvPr>
        </p:nvSpPr>
        <p:spPr>
          <a:xfrm>
            <a:off x="16052801" y="5123397"/>
            <a:ext cx="6938961" cy="6542999"/>
          </a:xfrm>
        </p:spPr>
        <p:txBody>
          <a:bodyPr>
            <a:noAutofit/>
          </a:bodyPr>
          <a:lstStyle>
            <a:lvl1pPr marL="723900" indent="-723900">
              <a:lnSpc>
                <a:spcPct val="100000"/>
              </a:lnSpc>
              <a:spcBef>
                <a:spcPts val="0"/>
              </a:spcBef>
              <a:buFontTx/>
              <a:buBlip>
                <a:blip r:embed="rId3"/>
              </a:buBlip>
              <a:defRPr sz="300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Организация и управление научно-образовательным</a:t>
            </a:r>
            <a:br>
              <a:rPr lang="ru-RU" dirty="0"/>
            </a:br>
            <a:r>
              <a:rPr lang="ru-RU" dirty="0"/>
              <a:t>процессом по программам</a:t>
            </a:r>
            <a:br>
              <a:rPr lang="ru-RU" dirty="0"/>
            </a:br>
            <a:r>
              <a:rPr lang="ru-RU" dirty="0"/>
              <a:t>подготовки научно-</a:t>
            </a:r>
            <a:br>
              <a:rPr lang="ru-RU" dirty="0"/>
            </a:br>
            <a:r>
              <a:rPr lang="ru-RU" dirty="0"/>
              <a:t>педагогических кадров</a:t>
            </a:r>
            <a:br>
              <a:rPr lang="ru-RU" dirty="0"/>
            </a:br>
            <a:r>
              <a:rPr lang="ru-RU" dirty="0"/>
              <a:t>в аспирантуре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ru-RU" dirty="0"/>
              <a:t>Разработка нормативной</a:t>
            </a:r>
            <a:br>
              <a:rPr lang="ru-RU" dirty="0"/>
            </a:br>
            <a:r>
              <a:rPr lang="ru-RU" dirty="0"/>
              <a:t>и методической документации</a:t>
            </a:r>
            <a:br>
              <a:rPr lang="ru-RU" dirty="0"/>
            </a:br>
            <a:r>
              <a:rPr lang="ru-RU" dirty="0"/>
              <a:t>по осуществлению </a:t>
            </a:r>
            <a:br>
              <a:rPr lang="ru-RU" dirty="0"/>
            </a:br>
            <a:r>
              <a:rPr lang="ru-RU" dirty="0"/>
              <a:t>научно-образовательной</a:t>
            </a:r>
            <a:br>
              <a:rPr lang="ru-RU" dirty="0"/>
            </a:br>
            <a:r>
              <a:rPr lang="ru-RU" dirty="0"/>
              <a:t>деятельности в аспирантуре</a:t>
            </a:r>
          </a:p>
        </p:txBody>
      </p:sp>
    </p:spTree>
    <p:extLst>
      <p:ext uri="{BB962C8B-B14F-4D97-AF65-F5344CB8AC3E}">
        <p14:creationId xmlns:p14="http://schemas.microsoft.com/office/powerpoint/2010/main" val="3762160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212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878793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в одну</a:t>
            </a:r>
            <a:br>
              <a:rPr lang="ru-RU" dirty="0"/>
            </a:br>
            <a:r>
              <a:rPr lang="ru-RU" dirty="0"/>
              <a:t>или несколько строк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298516" y="7924800"/>
            <a:ext cx="6936767" cy="37957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Управление науки формирует приоритетные направления научно-исследовательской деятельности университета </a:t>
            </a:r>
            <a:br>
              <a:rPr lang="ru-RU" dirty="0"/>
            </a:br>
            <a:r>
              <a:rPr lang="ru-RU" dirty="0"/>
              <a:t>с целью создания и освоения </a:t>
            </a:r>
            <a:br>
              <a:rPr lang="ru-RU" dirty="0"/>
            </a:br>
            <a:r>
              <a:rPr lang="ru-RU" dirty="0"/>
              <a:t>новых технологий, становления </a:t>
            </a:r>
            <a:br>
              <a:rPr lang="ru-RU" dirty="0"/>
            </a:br>
            <a:r>
              <a:rPr lang="ru-RU" dirty="0"/>
              <a:t>и развития научных школ</a:t>
            </a:r>
          </a:p>
        </p:txBody>
      </p:sp>
      <p:sp>
        <p:nvSpPr>
          <p:cNvPr id="9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1338232" y="7037794"/>
            <a:ext cx="6897051" cy="59355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Достижения науки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20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8674101" y="7037794"/>
            <a:ext cx="6937374" cy="59355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Научное сообщество</a:t>
            </a:r>
          </a:p>
        </p:txBody>
      </p:sp>
      <p:sp>
        <p:nvSpPr>
          <p:cNvPr id="21" name="Текст 6"/>
          <p:cNvSpPr>
            <a:spLocks noGrp="1"/>
          </p:cNvSpPr>
          <p:nvPr>
            <p:ph type="body" sz="quarter" idx="23" hasCustomPrompt="1"/>
          </p:nvPr>
        </p:nvSpPr>
        <p:spPr>
          <a:xfrm>
            <a:off x="16054389" y="7037793"/>
            <a:ext cx="6937374" cy="59355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События отрасли</a:t>
            </a:r>
          </a:p>
        </p:txBody>
      </p:sp>
      <p:sp>
        <p:nvSpPr>
          <p:cNvPr id="22" name="Текст 6"/>
          <p:cNvSpPr>
            <a:spLocks noGrp="1"/>
          </p:cNvSpPr>
          <p:nvPr>
            <p:ph type="body" sz="quarter" idx="24" hasCustomPrompt="1"/>
          </p:nvPr>
        </p:nvSpPr>
        <p:spPr>
          <a:xfrm>
            <a:off x="8674101" y="7924800"/>
            <a:ext cx="6936767" cy="37957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Управление науки занимается развитием научно-технического потенциала подразделений университета, отдельных сотрудников и университета</a:t>
            </a:r>
            <a:br>
              <a:rPr lang="ru-RU" dirty="0"/>
            </a:br>
            <a:r>
              <a:rPr lang="ru-RU" dirty="0"/>
              <a:t>в целом, способствует правовой охране</a:t>
            </a:r>
          </a:p>
        </p:txBody>
      </p:sp>
      <p:sp>
        <p:nvSpPr>
          <p:cNvPr id="23" name="Текст 6"/>
          <p:cNvSpPr>
            <a:spLocks noGrp="1"/>
          </p:cNvSpPr>
          <p:nvPr>
            <p:ph type="body" sz="quarter" idx="25" hasCustomPrompt="1"/>
          </p:nvPr>
        </p:nvSpPr>
        <p:spPr>
          <a:xfrm>
            <a:off x="16054996" y="7924800"/>
            <a:ext cx="6936767" cy="37957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Информация о реализуемых образовательных программах,</a:t>
            </a:r>
            <a:br>
              <a:rPr lang="ru-RU" dirty="0"/>
            </a:br>
            <a:r>
              <a:rPr lang="ru-RU" dirty="0"/>
              <a:t>в том числе о реализуемых адаптированных образователь-</a:t>
            </a:r>
            <a:br>
              <a:rPr lang="ru-RU" dirty="0"/>
            </a:br>
            <a:r>
              <a:rPr lang="ru-RU" dirty="0" err="1"/>
              <a:t>ных</a:t>
            </a:r>
            <a:r>
              <a:rPr lang="ru-RU" dirty="0"/>
              <a:t> программах, с указанием </a:t>
            </a:r>
            <a:br>
              <a:rPr lang="ru-RU" dirty="0"/>
            </a:br>
            <a:r>
              <a:rPr lang="ru-RU" dirty="0"/>
              <a:t>в отношении каждой </a:t>
            </a:r>
            <a:r>
              <a:rPr lang="ru-RU" dirty="0" err="1"/>
              <a:t>образо</a:t>
            </a:r>
            <a:r>
              <a:rPr lang="ru-RU" dirty="0"/>
              <a:t>-</a:t>
            </a:r>
            <a:br>
              <a:rPr lang="ru-RU" dirty="0"/>
            </a:br>
            <a:r>
              <a:rPr lang="ru-RU" dirty="0" err="1"/>
              <a:t>вательной</a:t>
            </a:r>
            <a:r>
              <a:rPr lang="ru-RU" dirty="0"/>
              <a:t> программы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" y="4776190"/>
            <a:ext cx="2217600" cy="183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351" y="4599790"/>
            <a:ext cx="1764000" cy="2016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6300" y="4401790"/>
            <a:ext cx="1924670" cy="22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978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89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ные плаш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12442825" y="4707604"/>
            <a:ext cx="11939588" cy="5712745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878793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в одну</a:t>
            </a:r>
            <a:br>
              <a:rPr lang="ru-RU" dirty="0"/>
            </a:br>
            <a:r>
              <a:rPr lang="ru-RU" dirty="0"/>
              <a:t>или несколько строк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297765" y="4572755"/>
            <a:ext cx="10627535" cy="770020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>
                <a:solidFill>
                  <a:schemeClr val="tx2"/>
                </a:solidFill>
                <a:latin typeface="TT Norms Pro Medium" panose="020B0103030101020204" pitchFamily="34" charset="0"/>
              </a:defRPr>
            </a:lvl1pPr>
          </a:lstStyle>
          <a:p>
            <a:pPr lvl="0"/>
            <a:r>
              <a:rPr lang="en-US" dirty="0"/>
              <a:t>Lorem Ipsum is simply dummy text </a:t>
            </a:r>
            <a:br>
              <a:rPr lang="en-US" dirty="0"/>
            </a:br>
            <a:r>
              <a:rPr lang="en-US" dirty="0"/>
              <a:t>of the printing and typesetting industry</a:t>
            </a:r>
          </a:p>
          <a:p>
            <a:pPr lvl="0"/>
            <a:r>
              <a:rPr lang="en-US" dirty="0"/>
              <a:t>Lorem Ipsum has been the industry's standard dummy text ever since the 1500s, when an unknown printer took a galley </a:t>
            </a:r>
            <a:br>
              <a:rPr lang="en-US" dirty="0"/>
            </a:br>
            <a:r>
              <a:rPr lang="en-US" dirty="0"/>
              <a:t>of type and scrambled it to make a type </a:t>
            </a:r>
            <a:br>
              <a:rPr lang="en-US" dirty="0"/>
            </a:br>
            <a:r>
              <a:rPr lang="en-US" dirty="0"/>
              <a:t>specimen book. It has survived not only </a:t>
            </a:r>
            <a:br>
              <a:rPr lang="en-US" dirty="0"/>
            </a:br>
            <a:r>
              <a:rPr lang="en-US" dirty="0"/>
              <a:t>five centuries, but also the leap into electronic typesetting, remaining essentially unchanged. It was </a:t>
            </a:r>
            <a:r>
              <a:rPr lang="en-US" dirty="0" err="1"/>
              <a:t>popularised</a:t>
            </a:r>
            <a:endParaRPr lang="en-US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21" name="Текст 6"/>
          <p:cNvSpPr>
            <a:spLocks noGrp="1"/>
          </p:cNvSpPr>
          <p:nvPr>
            <p:ph type="body" sz="quarter" idx="23" hasCustomPrompt="1"/>
          </p:nvPr>
        </p:nvSpPr>
        <p:spPr>
          <a:xfrm>
            <a:off x="16035339" y="5373052"/>
            <a:ext cx="6937374" cy="118014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3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1-е место</a:t>
            </a:r>
          </a:p>
        </p:txBody>
      </p:sp>
      <p:sp>
        <p:nvSpPr>
          <p:cNvPr id="23" name="Текст 6"/>
          <p:cNvSpPr>
            <a:spLocks noGrp="1"/>
          </p:cNvSpPr>
          <p:nvPr>
            <p:ph type="body" sz="quarter" idx="25" hasCustomPrompt="1"/>
          </p:nvPr>
        </p:nvSpPr>
        <p:spPr>
          <a:xfrm>
            <a:off x="16035946" y="6648450"/>
            <a:ext cx="6936767" cy="33147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>
                <a:solidFill>
                  <a:schemeClr val="bg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 err="1"/>
              <a:t>cреди</a:t>
            </a:r>
            <a:r>
              <a:rPr lang="ru-RU" dirty="0"/>
              <a:t> вузов Проекта 5–100 </a:t>
            </a:r>
            <a:br>
              <a:rPr lang="ru-RU" dirty="0"/>
            </a:br>
            <a:r>
              <a:rPr lang="ru-RU" dirty="0"/>
              <a:t>по количеству публикаций </a:t>
            </a:r>
            <a:br>
              <a:rPr lang="ru-RU" dirty="0"/>
            </a:br>
            <a:r>
              <a:rPr lang="ru-RU" dirty="0"/>
              <a:t>в материаловедении </a:t>
            </a:r>
            <a:br>
              <a:rPr lang="ru-RU" dirty="0"/>
            </a:br>
            <a:r>
              <a:rPr lang="ru-RU" dirty="0"/>
              <a:t>в журналах первого квартиля по SNIP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3279" y="5430202"/>
            <a:ext cx="2167200" cy="181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89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 или глав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7" y="2163817"/>
            <a:ext cx="7451784" cy="3130078"/>
          </a:xfrm>
        </p:spPr>
        <p:txBody>
          <a:bodyPr anchor="t">
            <a:noAutofit/>
          </a:bodyPr>
          <a:lstStyle>
            <a:lvl1pPr algn="l">
              <a:lnSpc>
                <a:spcPts val="7700"/>
              </a:lnSpc>
              <a:defRPr sz="86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раздела</a:t>
            </a:r>
            <a:br>
              <a:rPr lang="ru-RU" dirty="0"/>
            </a:br>
            <a:r>
              <a:rPr lang="ru-RU" dirty="0"/>
              <a:t>или главы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8516" y="7017374"/>
            <a:ext cx="9952581" cy="299290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2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ru-RU" dirty="0"/>
              <a:t>При наличии может</a:t>
            </a:r>
            <a:br>
              <a:rPr lang="ru-RU" dirty="0"/>
            </a:br>
            <a:r>
              <a:rPr lang="ru-RU" dirty="0"/>
              <a:t>размещаться общая</a:t>
            </a:r>
            <a:br>
              <a:rPr lang="ru-RU" dirty="0"/>
            </a:br>
            <a:r>
              <a:rPr lang="ru-RU" dirty="0"/>
              <a:t>информация данного</a:t>
            </a:r>
            <a:br>
              <a:rPr lang="ru-RU" dirty="0"/>
            </a:br>
            <a:r>
              <a:rPr lang="ru-RU" dirty="0"/>
              <a:t>раздела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00460" y="11867187"/>
            <a:ext cx="3033416" cy="73025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06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92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ные плашки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 userDrawn="1"/>
        </p:nvSpPr>
        <p:spPr>
          <a:xfrm>
            <a:off x="0" y="4707604"/>
            <a:ext cx="24382413" cy="737009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878793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в одну</a:t>
            </a:r>
            <a:br>
              <a:rPr lang="ru-RU" dirty="0"/>
            </a:br>
            <a:r>
              <a:rPr lang="ru-RU" dirty="0"/>
              <a:t>или несколько строк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297765" y="6553200"/>
            <a:ext cx="10627535" cy="20574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baseline="0">
                <a:solidFill>
                  <a:schemeClr val="bg2"/>
                </a:solidFill>
                <a:latin typeface="TT Norms Pro Medium" panose="020B0103030101020204" pitchFamily="34" charset="0"/>
              </a:defRPr>
            </a:lvl1pPr>
          </a:lstStyle>
          <a:p>
            <a:pPr lvl="0"/>
            <a:r>
              <a:rPr lang="en-US" dirty="0"/>
              <a:t>Lorem Ipsum is simply dummy text </a:t>
            </a:r>
            <a:br>
              <a:rPr lang="en-US" dirty="0"/>
            </a:br>
            <a:r>
              <a:rPr lang="en-US" dirty="0"/>
              <a:t>of the printing and typesetting industry</a:t>
            </a:r>
          </a:p>
          <a:p>
            <a:pPr lvl="0"/>
            <a:r>
              <a:rPr lang="en-US" dirty="0"/>
              <a:t>Lorem Ipsum is simply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14" name="Текст 6"/>
          <p:cNvSpPr>
            <a:spLocks noGrp="1"/>
          </p:cNvSpPr>
          <p:nvPr>
            <p:ph type="body" sz="quarter" idx="26" hasCustomPrompt="1"/>
          </p:nvPr>
        </p:nvSpPr>
        <p:spPr>
          <a:xfrm>
            <a:off x="1297765" y="5646681"/>
            <a:ext cx="10627535" cy="103986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200" b="0" baseline="0">
                <a:solidFill>
                  <a:schemeClr val="accent2"/>
                </a:solidFill>
                <a:latin typeface="TT Norms Pro Medium" panose="020B0103030101020204" pitchFamily="34" charset="0"/>
              </a:defRPr>
            </a:lvl1pPr>
          </a:lstStyle>
          <a:p>
            <a:pPr lvl="0"/>
            <a:r>
              <a:rPr lang="en-US" dirty="0"/>
              <a:t>Lorem Ipsum Lorem</a:t>
            </a:r>
          </a:p>
        </p:txBody>
      </p:sp>
      <p:sp>
        <p:nvSpPr>
          <p:cNvPr id="20" name="Текст 6"/>
          <p:cNvSpPr>
            <a:spLocks noGrp="1"/>
          </p:cNvSpPr>
          <p:nvPr>
            <p:ph type="body" sz="quarter" idx="27" hasCustomPrompt="1"/>
          </p:nvPr>
        </p:nvSpPr>
        <p:spPr>
          <a:xfrm>
            <a:off x="1297765" y="9692640"/>
            <a:ext cx="10627535" cy="20574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baseline="0">
                <a:solidFill>
                  <a:schemeClr val="bg2"/>
                </a:solidFill>
                <a:latin typeface="TT Norms Pro Medium" panose="020B0103030101020204" pitchFamily="34" charset="0"/>
              </a:defRPr>
            </a:lvl1pPr>
          </a:lstStyle>
          <a:p>
            <a:pPr lvl="0"/>
            <a:r>
              <a:rPr lang="en-US" dirty="0"/>
              <a:t>Lorem Ipsum is simply dummy text </a:t>
            </a:r>
            <a:br>
              <a:rPr lang="en-US" dirty="0"/>
            </a:br>
            <a:r>
              <a:rPr lang="en-US" dirty="0"/>
              <a:t>of the printing and typesetting industry</a:t>
            </a:r>
          </a:p>
        </p:txBody>
      </p:sp>
      <p:sp>
        <p:nvSpPr>
          <p:cNvPr id="22" name="Текст 6"/>
          <p:cNvSpPr>
            <a:spLocks noGrp="1"/>
          </p:cNvSpPr>
          <p:nvPr>
            <p:ph type="body" sz="quarter" idx="28" hasCustomPrompt="1"/>
          </p:nvPr>
        </p:nvSpPr>
        <p:spPr>
          <a:xfrm>
            <a:off x="1297765" y="8786121"/>
            <a:ext cx="10627535" cy="103986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200" b="0" baseline="0">
                <a:solidFill>
                  <a:schemeClr val="accent2"/>
                </a:solidFill>
                <a:latin typeface="TT Norms Pro Medium" panose="020B0103030101020204" pitchFamily="34" charset="0"/>
              </a:defRPr>
            </a:lvl1pPr>
          </a:lstStyle>
          <a:p>
            <a:pPr lvl="0"/>
            <a:r>
              <a:rPr lang="en-US" dirty="0"/>
              <a:t>Lorem Ipsum Lorem</a:t>
            </a:r>
          </a:p>
        </p:txBody>
      </p:sp>
      <p:sp>
        <p:nvSpPr>
          <p:cNvPr id="24" name="Текст 6"/>
          <p:cNvSpPr>
            <a:spLocks noGrp="1"/>
          </p:cNvSpPr>
          <p:nvPr>
            <p:ph type="body" sz="quarter" idx="29" hasCustomPrompt="1"/>
          </p:nvPr>
        </p:nvSpPr>
        <p:spPr>
          <a:xfrm>
            <a:off x="12364228" y="6553200"/>
            <a:ext cx="10627535" cy="51968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baseline="0">
                <a:solidFill>
                  <a:schemeClr val="bg2"/>
                </a:solidFill>
                <a:latin typeface="TT Norms Pro Medium" panose="020B0103030101020204" pitchFamily="34" charset="0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  <a:br>
              <a:rPr lang="en-US" dirty="0"/>
            </a:br>
            <a:r>
              <a:rPr lang="en-US" dirty="0"/>
              <a:t>It has survived not only five centuries</a:t>
            </a:r>
          </a:p>
        </p:txBody>
      </p:sp>
      <p:sp>
        <p:nvSpPr>
          <p:cNvPr id="25" name="Текст 6"/>
          <p:cNvSpPr>
            <a:spLocks noGrp="1"/>
          </p:cNvSpPr>
          <p:nvPr>
            <p:ph type="body" sz="quarter" idx="30" hasCustomPrompt="1"/>
          </p:nvPr>
        </p:nvSpPr>
        <p:spPr>
          <a:xfrm>
            <a:off x="12364228" y="5646681"/>
            <a:ext cx="10627535" cy="103986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200" b="0" baseline="0">
                <a:solidFill>
                  <a:schemeClr val="accent2"/>
                </a:solidFill>
                <a:latin typeface="TT Norms Pro Medium" panose="020B0103030101020204" pitchFamily="34" charset="0"/>
              </a:defRPr>
            </a:lvl1pPr>
          </a:lstStyle>
          <a:p>
            <a:pPr lvl="0"/>
            <a:r>
              <a:rPr lang="en-US" dirty="0"/>
              <a:t>Lorem Ipsum Lorem</a:t>
            </a:r>
          </a:p>
        </p:txBody>
      </p:sp>
    </p:spTree>
    <p:extLst>
      <p:ext uri="{BB962C8B-B14F-4D97-AF65-F5344CB8AC3E}">
        <p14:creationId xmlns:p14="http://schemas.microsoft.com/office/powerpoint/2010/main" val="1584166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89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ные плашки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 userDrawn="1"/>
        </p:nvSpPr>
        <p:spPr>
          <a:xfrm>
            <a:off x="1" y="3907504"/>
            <a:ext cx="11668538" cy="737009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878793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в одну</a:t>
            </a:r>
            <a:br>
              <a:rPr lang="ru-RU" dirty="0"/>
            </a:br>
            <a:r>
              <a:rPr lang="ru-RU" dirty="0"/>
              <a:t>или несколько строк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20" name="Текст 6"/>
          <p:cNvSpPr>
            <a:spLocks noGrp="1"/>
          </p:cNvSpPr>
          <p:nvPr>
            <p:ph type="body" sz="quarter" idx="27" hasCustomPrompt="1"/>
          </p:nvPr>
        </p:nvSpPr>
        <p:spPr>
          <a:xfrm>
            <a:off x="1297766" y="5697107"/>
            <a:ext cx="9217834" cy="507691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baseline="0">
                <a:solidFill>
                  <a:schemeClr val="bg2"/>
                </a:solidFill>
                <a:latin typeface="TT Norms Pro Medium" panose="020B0103030101020204" pitchFamily="34" charset="0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22" name="Текст 6"/>
          <p:cNvSpPr>
            <a:spLocks noGrp="1"/>
          </p:cNvSpPr>
          <p:nvPr>
            <p:ph type="body" sz="quarter" idx="28" hasCustomPrompt="1"/>
          </p:nvPr>
        </p:nvSpPr>
        <p:spPr>
          <a:xfrm>
            <a:off x="1297765" y="4790588"/>
            <a:ext cx="9217835" cy="103986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200" b="0" baseline="0">
                <a:solidFill>
                  <a:schemeClr val="accent2"/>
                </a:solidFill>
                <a:latin typeface="TT Norms Pro Medium" panose="020B0103030101020204" pitchFamily="34" charset="0"/>
              </a:defRPr>
            </a:lvl1pPr>
          </a:lstStyle>
          <a:p>
            <a:pPr lvl="0"/>
            <a:r>
              <a:rPr lang="en-US" dirty="0"/>
              <a:t>Lorem Ipsum Lorem</a:t>
            </a:r>
          </a:p>
        </p:txBody>
      </p:sp>
      <p:sp>
        <p:nvSpPr>
          <p:cNvPr id="21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12297582" y="4370696"/>
            <a:ext cx="3749905" cy="209748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62%</a:t>
            </a:r>
            <a:endParaRPr lang="ru-RU" dirty="0"/>
          </a:p>
        </p:txBody>
      </p:sp>
      <p:sp>
        <p:nvSpPr>
          <p:cNvPr id="23" name="Текст 6"/>
          <p:cNvSpPr>
            <a:spLocks noGrp="1"/>
          </p:cNvSpPr>
          <p:nvPr>
            <p:ph type="body" sz="quarter" idx="14" hasCustomPrompt="1"/>
          </p:nvPr>
        </p:nvSpPr>
        <p:spPr>
          <a:xfrm>
            <a:off x="12354962" y="6468184"/>
            <a:ext cx="3761338" cy="141972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is simply dummy</a:t>
            </a:r>
            <a:br>
              <a:rPr lang="en-US" dirty="0"/>
            </a:br>
            <a:r>
              <a:rPr lang="en-US" dirty="0"/>
              <a:t>text of the printing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6910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89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878793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в одну</a:t>
            </a:r>
            <a:br>
              <a:rPr lang="ru-RU" dirty="0"/>
            </a:br>
            <a:r>
              <a:rPr lang="ru-RU" dirty="0"/>
              <a:t>или несколько строк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298516" y="7281725"/>
            <a:ext cx="10626783" cy="105070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What is Lorem Ipsum?</a:t>
            </a:r>
            <a:endParaRPr lang="ru-RU" dirty="0"/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298516" y="8328993"/>
            <a:ext cx="14312959" cy="36774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 is simply dummy text of the printing and</a:t>
            </a:r>
            <a:br>
              <a:rPr lang="en-US" dirty="0"/>
            </a:br>
            <a:r>
              <a:rPr lang="en-US" dirty="0"/>
              <a:t>typesetting industry. Lorem Ipsum has been the industry's</a:t>
            </a:r>
            <a:br>
              <a:rPr lang="en-US" dirty="0"/>
            </a:br>
            <a:r>
              <a:rPr lang="en-US" dirty="0"/>
              <a:t>standard dummy text ever since the 1500s, when </a:t>
            </a:r>
            <a:br>
              <a:rPr lang="en-US" dirty="0"/>
            </a:br>
            <a:r>
              <a:rPr lang="en-US" dirty="0"/>
              <a:t>an unknown printer took a galley of type and scrambled</a:t>
            </a:r>
            <a:br>
              <a:rPr lang="en-US" dirty="0"/>
            </a:br>
            <a:r>
              <a:rPr lang="en-US" dirty="0"/>
              <a:t>it to make a type specimen book</a:t>
            </a:r>
            <a:endParaRPr lang="ru-RU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06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89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я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878793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в одну</a:t>
            </a:r>
            <a:br>
              <a:rPr lang="ru-RU" dirty="0"/>
            </a:br>
            <a:r>
              <a:rPr lang="ru-RU" dirty="0"/>
              <a:t>или несколько строк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298517" y="4572001"/>
            <a:ext cx="10626784" cy="36774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Стратегической целью НИТУ «МИСИС», согласно </a:t>
            </a:r>
            <a:br>
              <a:rPr lang="ru-RU" dirty="0"/>
            </a:br>
            <a:r>
              <a:rPr lang="ru-RU" dirty="0"/>
              <a:t>участию в Проекте «5–100», является вхождение </a:t>
            </a:r>
            <a:br>
              <a:rPr lang="ru-RU" dirty="0"/>
            </a:br>
            <a:r>
              <a:rPr lang="ru-RU" dirty="0"/>
              <a:t>и закрепление в числе ведущих мировых университетов </a:t>
            </a:r>
            <a:br>
              <a:rPr lang="ru-RU" dirty="0"/>
            </a:br>
            <a:r>
              <a:rPr lang="ru-RU" dirty="0"/>
              <a:t>по основным международным рейтингам (THE, QS), </a:t>
            </a:r>
            <a:br>
              <a:rPr lang="ru-RU" dirty="0"/>
            </a:br>
            <a:r>
              <a:rPr lang="ru-RU" dirty="0"/>
              <a:t>за счёт фундаментальных и прикладных исследований мирового уровня в материаловедении, нано- и </a:t>
            </a:r>
            <a:r>
              <a:rPr lang="ru-RU" dirty="0" err="1"/>
              <a:t>био</a:t>
            </a:r>
            <a:r>
              <a:rPr lang="ru-RU" dirty="0"/>
              <a:t>-</a:t>
            </a:r>
            <a:br>
              <a:rPr lang="ru-RU" dirty="0"/>
            </a:br>
            <a:r>
              <a:rPr lang="ru-RU" dirty="0"/>
              <a:t>технологиях, металлургии и горном деле.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11" name="Прямоугольник 10"/>
          <p:cNvSpPr/>
          <p:nvPr userDrawn="1"/>
        </p:nvSpPr>
        <p:spPr>
          <a:xfrm>
            <a:off x="0" y="8533870"/>
            <a:ext cx="11939588" cy="33930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sp>
        <p:nvSpPr>
          <p:cNvPr id="12" name="Текст 6"/>
          <p:cNvSpPr>
            <a:spLocks noGrp="1"/>
          </p:cNvSpPr>
          <p:nvPr>
            <p:ph type="body" sz="quarter" idx="23" hasCustomPrompt="1"/>
          </p:nvPr>
        </p:nvSpPr>
        <p:spPr>
          <a:xfrm>
            <a:off x="4943270" y="8909945"/>
            <a:ext cx="6982029" cy="118014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3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ТОП-10</a:t>
            </a:r>
          </a:p>
        </p:txBody>
      </p:sp>
      <p:sp>
        <p:nvSpPr>
          <p:cNvPr id="13" name="Текст 6"/>
          <p:cNvSpPr>
            <a:spLocks noGrp="1"/>
          </p:cNvSpPr>
          <p:nvPr>
            <p:ph type="body" sz="quarter" idx="25" hasCustomPrompt="1"/>
          </p:nvPr>
        </p:nvSpPr>
        <p:spPr>
          <a:xfrm>
            <a:off x="4956411" y="10189483"/>
            <a:ext cx="6968889" cy="137966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spc="-70" baseline="0">
                <a:solidFill>
                  <a:schemeClr val="bg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Среди лучших вузов России, </a:t>
            </a:r>
            <a:br>
              <a:rPr lang="ru-RU" dirty="0"/>
            </a:br>
            <a:r>
              <a:rPr lang="ru-RU" dirty="0"/>
              <a:t>по версии «Интерфакс»</a:t>
            </a:r>
          </a:p>
        </p:txBody>
      </p:sp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581" y="9141922"/>
            <a:ext cx="2286000" cy="189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84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89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103759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раздела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6035130" y="2029598"/>
            <a:ext cx="6956632" cy="105070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Название данного</a:t>
            </a:r>
            <a:br>
              <a:rPr lang="ru-RU" dirty="0"/>
            </a:br>
            <a:r>
              <a:rPr lang="ru-RU" dirty="0"/>
              <a:t>блока информации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20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16056666" y="3664028"/>
            <a:ext cx="6937374" cy="265725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00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Постоянный поиск наиболее эффективных действующих</a:t>
            </a:r>
            <a:br>
              <a:rPr lang="ru-RU" dirty="0"/>
            </a:br>
            <a:r>
              <a:rPr lang="ru-RU" dirty="0"/>
              <a:t>веществ и их комбинаций,</a:t>
            </a:r>
            <a:br>
              <a:rPr lang="ru-RU" dirty="0"/>
            </a:br>
            <a:r>
              <a:rPr lang="ru-RU" dirty="0"/>
              <a:t>а также оригинальные</a:t>
            </a:r>
            <a:br>
              <a:rPr lang="ru-RU" dirty="0"/>
            </a:br>
            <a:r>
              <a:rPr lang="ru-RU" dirty="0"/>
              <a:t>инновационные препараты</a:t>
            </a:r>
          </a:p>
        </p:txBody>
      </p:sp>
    </p:spTree>
    <p:extLst>
      <p:ext uri="{BB962C8B-B14F-4D97-AF65-F5344CB8AC3E}">
        <p14:creationId xmlns:p14="http://schemas.microsoft.com/office/powerpoint/2010/main" val="320485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212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6035130" y="2029598"/>
            <a:ext cx="6956632" cy="105070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Название данного</a:t>
            </a:r>
            <a:br>
              <a:rPr lang="ru-RU" dirty="0"/>
            </a:br>
            <a:r>
              <a:rPr lang="ru-RU" dirty="0"/>
              <a:t>блока информации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20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16056666" y="3664028"/>
            <a:ext cx="6937374" cy="265725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00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Постоянный поиск наиболее эффективных действующих</a:t>
            </a:r>
            <a:br>
              <a:rPr lang="ru-RU" dirty="0"/>
            </a:br>
            <a:r>
              <a:rPr lang="ru-RU" dirty="0"/>
              <a:t>веществ и их комбинаций,</a:t>
            </a:r>
            <a:br>
              <a:rPr lang="ru-RU" dirty="0"/>
            </a:br>
            <a:r>
              <a:rPr lang="ru-RU" dirty="0"/>
              <a:t>а также оригинальные</a:t>
            </a:r>
            <a:br>
              <a:rPr lang="ru-RU" dirty="0"/>
            </a:br>
            <a:r>
              <a:rPr lang="ru-RU" dirty="0"/>
              <a:t>инновационные препараты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878793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в одну</a:t>
            </a:r>
            <a:br>
              <a:rPr lang="ru-RU" dirty="0"/>
            </a:br>
            <a:r>
              <a:rPr lang="ru-RU" dirty="0"/>
              <a:t>или несколько строк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2717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212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103759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раздела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298368" y="3512130"/>
            <a:ext cx="3259345" cy="105070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Таблица 2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20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5007804" y="3512131"/>
            <a:ext cx="6937374" cy="105070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00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Сопроводительный текст</a:t>
            </a:r>
            <a:br>
              <a:rPr lang="ru-RU" dirty="0"/>
            </a:br>
            <a:r>
              <a:rPr lang="ru-RU" dirty="0"/>
              <a:t>к данной таблице</a:t>
            </a:r>
          </a:p>
        </p:txBody>
      </p:sp>
    </p:spTree>
    <p:extLst>
      <p:ext uri="{BB962C8B-B14F-4D97-AF65-F5344CB8AC3E}">
        <p14:creationId xmlns:p14="http://schemas.microsoft.com/office/powerpoint/2010/main" val="207814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212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20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1298516" y="10086693"/>
            <a:ext cx="6937374" cy="265725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00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Ленинский проспект, д. 4</a:t>
            </a:r>
            <a:br>
              <a:rPr lang="ru-RU" dirty="0"/>
            </a:br>
            <a:r>
              <a:rPr lang="ru-RU" dirty="0"/>
              <a:t>Москва, 119049</a:t>
            </a:r>
            <a:br>
              <a:rPr lang="ru-RU" dirty="0"/>
            </a:br>
            <a:r>
              <a:rPr lang="ru-RU" dirty="0"/>
              <a:t>тел. +7 (495) 955-00-32</a:t>
            </a:r>
            <a:br>
              <a:rPr lang="ru-RU" dirty="0"/>
            </a:br>
            <a:r>
              <a:rPr lang="ru-RU" dirty="0"/>
              <a:t>e-</a:t>
            </a:r>
            <a:r>
              <a:rPr lang="ru-RU" dirty="0" err="1"/>
              <a:t>mail</a:t>
            </a:r>
            <a:r>
              <a:rPr lang="ru-RU" dirty="0"/>
              <a:t>: kancela@misis.ru</a:t>
            </a:r>
            <a:br>
              <a:rPr lang="ru-RU" dirty="0"/>
            </a:br>
            <a:r>
              <a:rPr lang="ru-RU" dirty="0"/>
              <a:t>misis.ru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7184650"/>
            <a:ext cx="10626783" cy="1878793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Спасибо</a:t>
            </a:r>
            <a:br>
              <a:rPr lang="ru-RU" dirty="0"/>
            </a:br>
            <a:r>
              <a:rPr lang="ru-RU" dirty="0"/>
              <a:t>за внимание!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815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212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7802" y="2244726"/>
            <a:ext cx="18286810" cy="4775200"/>
          </a:xfrm>
        </p:spPr>
        <p:txBody>
          <a:bodyPr anchor="b"/>
          <a:lstStyle>
            <a:lvl1pPr algn="ctr">
              <a:defRPr sz="1199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7802" y="7204076"/>
            <a:ext cx="1828681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01F0-0ADE-4815-80F6-DE45F6A8C0F5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30485-8336-410B-9469-F5B78B90FB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2233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01F0-0ADE-4815-80F6-DE45F6A8C0F5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30485-8336-410B-9469-F5B78B90FB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161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878793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в одну</a:t>
            </a:r>
            <a:br>
              <a:rPr lang="ru-RU" dirty="0"/>
            </a:br>
            <a:r>
              <a:rPr lang="ru-RU" dirty="0"/>
              <a:t>или несколько строк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298516" y="4379496"/>
            <a:ext cx="10626783" cy="105070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What is Lorem Ipsum?</a:t>
            </a:r>
            <a:endParaRPr lang="ru-RU" dirty="0"/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298516" y="5787113"/>
            <a:ext cx="10626783" cy="65429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 is simply dummy </a:t>
            </a:r>
            <a:br>
              <a:rPr lang="en-US" dirty="0"/>
            </a:br>
            <a:r>
              <a:rPr lang="en-US" dirty="0"/>
              <a:t>of the printing and typesetting industry</a:t>
            </a:r>
            <a:br>
              <a:rPr lang="en-US" dirty="0"/>
            </a:br>
            <a:br>
              <a:rPr lang="en-US" dirty="0"/>
            </a:br>
            <a:r>
              <a:rPr lang="en-US" dirty="0"/>
              <a:t>Lorem Ipsum has been the industry's</a:t>
            </a:r>
            <a:br>
              <a:rPr lang="en-US" dirty="0"/>
            </a:br>
            <a:r>
              <a:rPr lang="en-US" dirty="0"/>
              <a:t>standard dummy text ever since the 1500s, when an unknown printer took a galley</a:t>
            </a:r>
            <a:br>
              <a:rPr lang="en-US" dirty="0"/>
            </a:br>
            <a:r>
              <a:rPr lang="en-US" dirty="0"/>
              <a:t>of type and scrambled it to make a type</a:t>
            </a:r>
            <a:br>
              <a:rPr lang="en-US" dirty="0"/>
            </a:br>
            <a:r>
              <a:rPr lang="en-US" dirty="0"/>
              <a:t>specimen book</a:t>
            </a:r>
            <a:endParaRPr lang="ru-RU" dirty="0"/>
          </a:p>
        </p:txBody>
      </p:sp>
      <p:sp>
        <p:nvSpPr>
          <p:cNvPr id="9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18060989" y="9152022"/>
            <a:ext cx="4930774" cy="59355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10" name="Текст 6"/>
          <p:cNvSpPr>
            <a:spLocks noGrp="1"/>
          </p:cNvSpPr>
          <p:nvPr>
            <p:ph type="body" sz="quarter" idx="14" hasCustomPrompt="1"/>
          </p:nvPr>
        </p:nvSpPr>
        <p:spPr>
          <a:xfrm>
            <a:off x="18060989" y="9745579"/>
            <a:ext cx="4930774" cy="141972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is simply dummy text</a:t>
            </a:r>
            <a:br>
              <a:rPr lang="en-US" dirty="0"/>
            </a:br>
            <a:r>
              <a:rPr lang="en-US" dirty="0"/>
              <a:t>Lorem Ipsum is simply </a:t>
            </a:r>
            <a:endParaRPr lang="ru-RU" dirty="0"/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15878842" y="8839203"/>
            <a:ext cx="2120397" cy="226995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72</a:t>
            </a:r>
            <a:endParaRPr lang="ru-RU" dirty="0"/>
          </a:p>
        </p:txBody>
      </p:sp>
      <p:sp>
        <p:nvSpPr>
          <p:cNvPr id="12" name="Текст 6"/>
          <p:cNvSpPr>
            <a:spLocks noGrp="1"/>
          </p:cNvSpPr>
          <p:nvPr>
            <p:ph type="body" sz="quarter" idx="16" hasCustomPrompt="1"/>
          </p:nvPr>
        </p:nvSpPr>
        <p:spPr>
          <a:xfrm>
            <a:off x="16050292" y="4474746"/>
            <a:ext cx="7362158" cy="247850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tx2"/>
                </a:solidFill>
                <a:latin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«Хотел бы отметить особую роль НИТУ «</a:t>
            </a:r>
            <a:r>
              <a:rPr lang="ru-RU" dirty="0" err="1"/>
              <a:t>МИСиС</a:t>
            </a:r>
            <a:r>
              <a:rPr lang="ru-RU" dirty="0"/>
              <a:t>»</a:t>
            </a:r>
            <a:br>
              <a:rPr lang="ru-RU" dirty="0"/>
            </a:br>
            <a:r>
              <a:rPr lang="ru-RU" dirty="0"/>
              <a:t>в подготовке специалистов для предприятий ОМК.</a:t>
            </a:r>
            <a:br>
              <a:rPr lang="ru-RU" dirty="0"/>
            </a:br>
            <a:r>
              <a:rPr lang="ru-RU" dirty="0"/>
              <a:t>Блестящее качество образования и глубина знаний</a:t>
            </a:r>
            <a:br>
              <a:rPr lang="ru-RU" dirty="0"/>
            </a:br>
            <a:r>
              <a:rPr lang="ru-RU" dirty="0"/>
              <a:t>наших сотрудников, уникальные учебные программы</a:t>
            </a:r>
            <a:br>
              <a:rPr lang="ru-RU" dirty="0"/>
            </a:br>
            <a:r>
              <a:rPr lang="ru-RU" dirty="0"/>
              <a:t>университета, в том числе разработанные специально</a:t>
            </a:r>
            <a:br>
              <a:rPr lang="ru-RU" dirty="0"/>
            </a:br>
            <a:r>
              <a:rPr lang="ru-RU" dirty="0"/>
              <a:t>для нас, — один из главных факторов успеха ОМК»</a:t>
            </a:r>
          </a:p>
        </p:txBody>
      </p:sp>
      <p:sp>
        <p:nvSpPr>
          <p:cNvPr id="13" name="Текст 6"/>
          <p:cNvSpPr>
            <a:spLocks noGrp="1"/>
          </p:cNvSpPr>
          <p:nvPr>
            <p:ph type="body" sz="quarter" idx="17" hasCustomPrompt="1"/>
          </p:nvPr>
        </p:nvSpPr>
        <p:spPr>
          <a:xfrm>
            <a:off x="16050292" y="7110162"/>
            <a:ext cx="7362158" cy="30931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1">
                <a:solidFill>
                  <a:schemeClr val="tx2"/>
                </a:solidFill>
                <a:latin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Анатолий Седых</a:t>
            </a:r>
          </a:p>
        </p:txBody>
      </p:sp>
      <p:sp>
        <p:nvSpPr>
          <p:cNvPr id="14" name="Текст 6"/>
          <p:cNvSpPr>
            <a:spLocks noGrp="1"/>
          </p:cNvSpPr>
          <p:nvPr>
            <p:ph type="body" sz="quarter" idx="18" hasCustomPrompt="1"/>
          </p:nvPr>
        </p:nvSpPr>
        <p:spPr>
          <a:xfrm>
            <a:off x="16050292" y="7382126"/>
            <a:ext cx="7362158" cy="82842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>
                <a:solidFill>
                  <a:schemeClr val="tx2"/>
                </a:solidFill>
                <a:latin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Председатель правления АО «ОМК».</a:t>
            </a:r>
            <a:br>
              <a:rPr lang="ru-RU" dirty="0"/>
            </a:br>
            <a:r>
              <a:rPr lang="ru-RU" dirty="0"/>
              <a:t>Выпускник МИСИС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508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89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3592" y="3419477"/>
            <a:ext cx="21029831" cy="5705474"/>
          </a:xfrm>
        </p:spPr>
        <p:txBody>
          <a:bodyPr anchor="b"/>
          <a:lstStyle>
            <a:lvl1pPr>
              <a:defRPr sz="1199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63592" y="9178927"/>
            <a:ext cx="21029831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01F0-0ADE-4815-80F6-DE45F6A8C0F5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30485-8336-410B-9469-F5B78B90FB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1990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76291" y="3651250"/>
            <a:ext cx="10362526" cy="87026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343596" y="3651250"/>
            <a:ext cx="10362526" cy="87026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01F0-0ADE-4815-80F6-DE45F6A8C0F5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30485-8336-410B-9469-F5B78B90FB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6516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467" y="730251"/>
            <a:ext cx="21029831" cy="265112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79467" y="3362326"/>
            <a:ext cx="10314903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679467" y="5010150"/>
            <a:ext cx="10314903" cy="73691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2343597" y="3362326"/>
            <a:ext cx="10365701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2343597" y="5010150"/>
            <a:ext cx="10365701" cy="73691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01F0-0ADE-4815-80F6-DE45F6A8C0F5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30485-8336-410B-9469-F5B78B90FB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3749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01F0-0ADE-4815-80F6-DE45F6A8C0F5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30485-8336-410B-9469-F5B78B90FB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127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01F0-0ADE-4815-80F6-DE45F6A8C0F5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30485-8336-410B-9469-F5B78B90FB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3869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65701" y="1974851"/>
            <a:ext cx="1234359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01F0-0ADE-4815-80F6-DE45F6A8C0F5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30485-8336-410B-9469-F5B78B90FB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3515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365701" y="1974851"/>
            <a:ext cx="12343597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4" indent="0">
              <a:buNone/>
              <a:defRPr sz="4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01F0-0ADE-4815-80F6-DE45F6A8C0F5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30485-8336-410B-9469-F5B78B90FB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0538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01F0-0ADE-4815-80F6-DE45F6A8C0F5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30485-8336-410B-9469-F5B78B90FB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4968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7448664" y="730250"/>
            <a:ext cx="5257458" cy="1162367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676291" y="730250"/>
            <a:ext cx="15467593" cy="1162367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01F0-0ADE-4815-80F6-DE45F6A8C0F5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30485-8336-410B-9469-F5B78B90FB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2570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Вступление R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Вступление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НИТУ «МИСиС» / 2015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31ACC1-413D-FE48-B4EE-A9FEDC87FF3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12"/>
          </p:nvPr>
        </p:nvSpPr>
        <p:spPr>
          <a:xfrm>
            <a:off x="14863990" y="3593109"/>
            <a:ext cx="6980326" cy="3711562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2545768" y="13397440"/>
            <a:ext cx="11086400" cy="326448"/>
            <a:chOff x="2196000" y="1620000"/>
            <a:chExt cx="4860000" cy="180000"/>
          </a:xfrm>
        </p:grpSpPr>
        <p:sp>
          <p:nvSpPr>
            <p:cNvPr id="15" name="Прямоугольник 14"/>
            <p:cNvSpPr/>
            <p:nvPr userDrawn="1"/>
          </p:nvSpPr>
          <p:spPr>
            <a:xfrm>
              <a:off x="2196000" y="1620000"/>
              <a:ext cx="540000" cy="180000"/>
            </a:xfrm>
            <a:prstGeom prst="rect">
              <a:avLst/>
            </a:prstGeom>
            <a:solidFill>
              <a:srgbClr val="F6527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64"/>
            </a:p>
          </p:txBody>
        </p:sp>
        <p:sp>
          <p:nvSpPr>
            <p:cNvPr id="16" name="Прямоугольник 15"/>
            <p:cNvSpPr/>
            <p:nvPr userDrawn="1"/>
          </p:nvSpPr>
          <p:spPr>
            <a:xfrm>
              <a:off x="2736000" y="1620000"/>
              <a:ext cx="540000" cy="180000"/>
            </a:xfrm>
            <a:prstGeom prst="rect">
              <a:avLst/>
            </a:prstGeom>
            <a:solidFill>
              <a:srgbClr val="EC86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64"/>
            </a:p>
          </p:txBody>
        </p:sp>
        <p:sp>
          <p:nvSpPr>
            <p:cNvPr id="17" name="Прямоугольник 16"/>
            <p:cNvSpPr/>
            <p:nvPr userDrawn="1"/>
          </p:nvSpPr>
          <p:spPr>
            <a:xfrm>
              <a:off x="3276000" y="1620000"/>
              <a:ext cx="540000" cy="180000"/>
            </a:xfrm>
            <a:prstGeom prst="rect">
              <a:avLst/>
            </a:prstGeom>
            <a:solidFill>
              <a:srgbClr val="9595D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64"/>
            </a:p>
          </p:txBody>
        </p:sp>
        <p:sp>
          <p:nvSpPr>
            <p:cNvPr id="18" name="Прямоугольник 17"/>
            <p:cNvSpPr/>
            <p:nvPr userDrawn="1"/>
          </p:nvSpPr>
          <p:spPr>
            <a:xfrm>
              <a:off x="3816000" y="1620000"/>
              <a:ext cx="540000" cy="180000"/>
            </a:xfrm>
            <a:prstGeom prst="rect">
              <a:avLst/>
            </a:prstGeom>
            <a:solidFill>
              <a:srgbClr val="407EC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64"/>
            </a:p>
          </p:txBody>
        </p:sp>
        <p:sp>
          <p:nvSpPr>
            <p:cNvPr id="19" name="Прямоугольник 18"/>
            <p:cNvSpPr/>
            <p:nvPr userDrawn="1"/>
          </p:nvSpPr>
          <p:spPr>
            <a:xfrm>
              <a:off x="4356000" y="1620000"/>
              <a:ext cx="540000" cy="180000"/>
            </a:xfrm>
            <a:prstGeom prst="rect">
              <a:avLst/>
            </a:prstGeom>
            <a:solidFill>
              <a:srgbClr val="009CA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64"/>
            </a:p>
          </p:txBody>
        </p:sp>
        <p:sp>
          <p:nvSpPr>
            <p:cNvPr id="20" name="Прямоугольник 19"/>
            <p:cNvSpPr/>
            <p:nvPr userDrawn="1"/>
          </p:nvSpPr>
          <p:spPr>
            <a:xfrm>
              <a:off x="4896000" y="1620000"/>
              <a:ext cx="540000" cy="180000"/>
            </a:xfrm>
            <a:prstGeom prst="rect">
              <a:avLst/>
            </a:prstGeom>
            <a:solidFill>
              <a:srgbClr val="6CC24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64"/>
            </a:p>
          </p:txBody>
        </p:sp>
        <p:sp>
          <p:nvSpPr>
            <p:cNvPr id="21" name="Прямоугольник 20"/>
            <p:cNvSpPr/>
            <p:nvPr userDrawn="1"/>
          </p:nvSpPr>
          <p:spPr>
            <a:xfrm>
              <a:off x="5436000" y="1620000"/>
              <a:ext cx="540000" cy="180000"/>
            </a:xfrm>
            <a:prstGeom prst="rect">
              <a:avLst/>
            </a:prstGeom>
            <a:solidFill>
              <a:srgbClr val="F2A9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64"/>
            </a:p>
          </p:txBody>
        </p:sp>
        <p:sp>
          <p:nvSpPr>
            <p:cNvPr id="22" name="Прямоугольник 21"/>
            <p:cNvSpPr/>
            <p:nvPr userDrawn="1"/>
          </p:nvSpPr>
          <p:spPr>
            <a:xfrm>
              <a:off x="5976000" y="1620000"/>
              <a:ext cx="540000" cy="180000"/>
            </a:xfrm>
            <a:prstGeom prst="rect">
              <a:avLst/>
            </a:prstGeom>
            <a:solidFill>
              <a:srgbClr val="FF82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64"/>
            </a:p>
          </p:txBody>
        </p:sp>
        <p:sp>
          <p:nvSpPr>
            <p:cNvPr id="23" name="Прямоугольник 22"/>
            <p:cNvSpPr/>
            <p:nvPr userDrawn="1"/>
          </p:nvSpPr>
          <p:spPr>
            <a:xfrm>
              <a:off x="6516000" y="1620000"/>
              <a:ext cx="540000" cy="180000"/>
            </a:xfrm>
            <a:prstGeom prst="rect">
              <a:avLst/>
            </a:prstGeom>
            <a:solidFill>
              <a:srgbClr val="C04C3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64"/>
            </a:p>
          </p:txBody>
        </p:sp>
      </p:grp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2545767" y="3593108"/>
            <a:ext cx="11907615" cy="75083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22" t="10421" r="5469" b="11241"/>
          <a:stretch/>
        </p:blipFill>
        <p:spPr bwMode="auto">
          <a:xfrm>
            <a:off x="2526713" y="12289625"/>
            <a:ext cx="2979836" cy="977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Рисунок 11"/>
          <p:cNvSpPr>
            <a:spLocks noGrp="1"/>
          </p:cNvSpPr>
          <p:nvPr>
            <p:ph type="pic" sz="quarter" idx="14"/>
          </p:nvPr>
        </p:nvSpPr>
        <p:spPr>
          <a:xfrm>
            <a:off x="14913653" y="7442867"/>
            <a:ext cx="6980326" cy="3711562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3069434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737165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раздела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298517" y="3760060"/>
            <a:ext cx="8461710" cy="293014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Lorem Ipsum is simply dummy</a:t>
            </a:r>
            <a:br>
              <a:rPr lang="en-US" dirty="0"/>
            </a:br>
            <a:r>
              <a:rPr lang="en-US" dirty="0"/>
              <a:t>text of the printing and typesetting</a:t>
            </a:r>
            <a:br>
              <a:rPr lang="en-US" dirty="0"/>
            </a:br>
            <a:r>
              <a:rPr lang="en-US" dirty="0"/>
              <a:t>industry. Lorem Ipsum has been</a:t>
            </a:r>
            <a:br>
              <a:rPr lang="en-US" dirty="0"/>
            </a:br>
            <a:r>
              <a:rPr lang="en-US" dirty="0"/>
              <a:t>the industry's standard dummy</a:t>
            </a:r>
            <a:endParaRPr lang="ru-RU" dirty="0"/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2363313" y="7655253"/>
            <a:ext cx="10682129" cy="467486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 has been the industry's </a:t>
            </a:r>
            <a:br>
              <a:rPr lang="en-US" dirty="0"/>
            </a:br>
            <a:r>
              <a:rPr lang="en-US" dirty="0"/>
              <a:t>standard dummy text ever since the 1500s,</a:t>
            </a:r>
            <a:br>
              <a:rPr lang="en-US" dirty="0"/>
            </a:br>
            <a:r>
              <a:rPr lang="en-US" dirty="0"/>
              <a:t>when an unknown printer took a galley </a:t>
            </a:r>
          </a:p>
          <a:p>
            <a:pPr lvl="0"/>
            <a:r>
              <a:rPr lang="en-US" dirty="0"/>
              <a:t>Lorem Ipsum has been the industry's </a:t>
            </a:r>
            <a:br>
              <a:rPr lang="en-US" dirty="0"/>
            </a:br>
            <a:r>
              <a:rPr lang="en-US" dirty="0"/>
              <a:t>standard dummy text ever since the 1500s,</a:t>
            </a:r>
            <a:br>
              <a:rPr lang="en-US" dirty="0"/>
            </a:br>
            <a:r>
              <a:rPr lang="en-US" dirty="0"/>
              <a:t>when an unknown printer took a galley</a:t>
            </a:r>
            <a:endParaRPr lang="ru-RU" dirty="0"/>
          </a:p>
        </p:txBody>
      </p:sp>
      <p:sp>
        <p:nvSpPr>
          <p:cNvPr id="10" name="Текст 6"/>
          <p:cNvSpPr>
            <a:spLocks noGrp="1"/>
          </p:cNvSpPr>
          <p:nvPr>
            <p:ph type="body" sz="quarter" idx="14" hasCustomPrompt="1"/>
          </p:nvPr>
        </p:nvSpPr>
        <p:spPr>
          <a:xfrm>
            <a:off x="12354962" y="5364110"/>
            <a:ext cx="3256513" cy="141972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is simply</a:t>
            </a:r>
            <a:br>
              <a:rPr lang="en-US" dirty="0"/>
            </a:br>
            <a:r>
              <a:rPr lang="en-US" dirty="0"/>
              <a:t>dummy text</a:t>
            </a:r>
            <a:endParaRPr lang="ru-RU" dirty="0"/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12297582" y="3326258"/>
            <a:ext cx="3313893" cy="203785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23</a:t>
            </a:r>
            <a:endParaRPr lang="ru-RU" dirty="0"/>
          </a:p>
        </p:txBody>
      </p:sp>
      <p:sp>
        <p:nvSpPr>
          <p:cNvPr id="12" name="Текст 6"/>
          <p:cNvSpPr>
            <a:spLocks noGrp="1"/>
          </p:cNvSpPr>
          <p:nvPr>
            <p:ph type="body" sz="quarter" idx="16" hasCustomPrompt="1"/>
          </p:nvPr>
        </p:nvSpPr>
        <p:spPr>
          <a:xfrm>
            <a:off x="1298516" y="7672908"/>
            <a:ext cx="7129868" cy="247850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tx2"/>
                </a:solidFill>
                <a:latin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«НИТУ «МИСИС» полноправно вошёл в «обойму» тех организаций, которые сотрудничают с CERN. Теперь НИТУ «МИСИС» — не только университет, блистающий в области новых материалов и технологий, но и организация, имеющая отношение к участию России  в самых ярких проектах в области</a:t>
            </a:r>
            <a:r>
              <a:rPr lang="en-US" dirty="0"/>
              <a:t> </a:t>
            </a:r>
            <a:r>
              <a:rPr lang="ru-RU" dirty="0"/>
              <a:t>физики частиц»</a:t>
            </a:r>
          </a:p>
        </p:txBody>
      </p:sp>
      <p:sp>
        <p:nvSpPr>
          <p:cNvPr id="13" name="Текст 6"/>
          <p:cNvSpPr>
            <a:spLocks noGrp="1"/>
          </p:cNvSpPr>
          <p:nvPr>
            <p:ph type="body" sz="quarter" idx="17" hasCustomPrompt="1"/>
          </p:nvPr>
        </p:nvSpPr>
        <p:spPr>
          <a:xfrm>
            <a:off x="1298516" y="10548418"/>
            <a:ext cx="7129868" cy="27196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1">
                <a:solidFill>
                  <a:schemeClr val="tx2"/>
                </a:solidFill>
                <a:latin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Григорий Трубников</a:t>
            </a:r>
          </a:p>
        </p:txBody>
      </p:sp>
      <p:sp>
        <p:nvSpPr>
          <p:cNvPr id="14" name="Текст 6"/>
          <p:cNvSpPr>
            <a:spLocks noGrp="1"/>
          </p:cNvSpPr>
          <p:nvPr>
            <p:ph type="body" sz="quarter" idx="18" hasCustomPrompt="1"/>
          </p:nvPr>
        </p:nvSpPr>
        <p:spPr>
          <a:xfrm>
            <a:off x="1298516" y="10820381"/>
            <a:ext cx="7129868" cy="82842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>
                <a:solidFill>
                  <a:schemeClr val="tx2"/>
                </a:solidFill>
                <a:latin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заместитель министра науки </a:t>
            </a:r>
            <a:br>
              <a:rPr lang="ru-RU" dirty="0"/>
            </a:br>
            <a:r>
              <a:rPr lang="ru-RU" dirty="0"/>
              <a:t>и высшего образования РФ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20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16047487" y="5364110"/>
            <a:ext cx="3256513" cy="141972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is simply</a:t>
            </a:r>
            <a:br>
              <a:rPr lang="en-US" dirty="0"/>
            </a:br>
            <a:r>
              <a:rPr lang="en-US" dirty="0"/>
              <a:t>dummy text</a:t>
            </a:r>
            <a:endParaRPr lang="ru-RU" dirty="0"/>
          </a:p>
        </p:txBody>
      </p:sp>
      <p:sp>
        <p:nvSpPr>
          <p:cNvPr id="21" name="Текст 6"/>
          <p:cNvSpPr>
            <a:spLocks noGrp="1"/>
          </p:cNvSpPr>
          <p:nvPr>
            <p:ph type="body" sz="quarter" idx="23" hasCustomPrompt="1"/>
          </p:nvPr>
        </p:nvSpPr>
        <p:spPr>
          <a:xfrm>
            <a:off x="15990107" y="3326258"/>
            <a:ext cx="3313893" cy="203785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115</a:t>
            </a:r>
            <a:endParaRPr lang="ru-RU" dirty="0"/>
          </a:p>
        </p:txBody>
      </p:sp>
      <p:sp>
        <p:nvSpPr>
          <p:cNvPr id="22" name="Текст 6"/>
          <p:cNvSpPr>
            <a:spLocks noGrp="1"/>
          </p:cNvSpPr>
          <p:nvPr>
            <p:ph type="body" sz="quarter" idx="24" hasCustomPrompt="1"/>
          </p:nvPr>
        </p:nvSpPr>
        <p:spPr>
          <a:xfrm>
            <a:off x="19722471" y="5364110"/>
            <a:ext cx="3256513" cy="141972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is simply</a:t>
            </a:r>
            <a:br>
              <a:rPr lang="en-US" dirty="0"/>
            </a:br>
            <a:r>
              <a:rPr lang="en-US" dirty="0"/>
              <a:t>dummy text</a:t>
            </a:r>
            <a:endParaRPr lang="ru-RU" dirty="0"/>
          </a:p>
        </p:txBody>
      </p:sp>
      <p:sp>
        <p:nvSpPr>
          <p:cNvPr id="23" name="Текст 6"/>
          <p:cNvSpPr>
            <a:spLocks noGrp="1"/>
          </p:cNvSpPr>
          <p:nvPr>
            <p:ph type="body" sz="quarter" idx="25" hasCustomPrompt="1"/>
          </p:nvPr>
        </p:nvSpPr>
        <p:spPr>
          <a:xfrm>
            <a:off x="19665091" y="3326258"/>
            <a:ext cx="3313893" cy="203785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98246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89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103759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раздела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298516" y="3655596"/>
            <a:ext cx="10626783" cy="105070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What is Lorem Ipsum?</a:t>
            </a:r>
            <a:endParaRPr lang="ru-RU" dirty="0"/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295399" y="5123398"/>
            <a:ext cx="6937375" cy="6542999"/>
          </a:xfrm>
        </p:spPr>
        <p:txBody>
          <a:bodyPr>
            <a:noAutofit/>
          </a:bodyPr>
          <a:lstStyle>
            <a:lvl1pPr marL="723900" indent="-723900">
              <a:lnSpc>
                <a:spcPct val="100000"/>
              </a:lnSpc>
              <a:spcBef>
                <a:spcPts val="0"/>
              </a:spcBef>
              <a:buFontTx/>
              <a:buBlip>
                <a:blip r:embed="rId3"/>
              </a:buBlip>
              <a:defRPr sz="3000">
                <a:solidFill>
                  <a:schemeClr val="tx2"/>
                </a:solidFill>
                <a:latin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Организация и управление научно-образовательным</a:t>
            </a:r>
            <a:br>
              <a:rPr lang="ru-RU" dirty="0"/>
            </a:br>
            <a:r>
              <a:rPr lang="ru-RU" dirty="0"/>
              <a:t>процессом по программам</a:t>
            </a:r>
            <a:br>
              <a:rPr lang="ru-RU" dirty="0"/>
            </a:br>
            <a:r>
              <a:rPr lang="ru-RU" dirty="0"/>
              <a:t>подготовки научно-</a:t>
            </a:r>
            <a:br>
              <a:rPr lang="ru-RU" dirty="0"/>
            </a:br>
            <a:r>
              <a:rPr lang="ru-RU" dirty="0"/>
              <a:t>педагогических кадров</a:t>
            </a:r>
            <a:br>
              <a:rPr lang="ru-RU" dirty="0"/>
            </a:br>
            <a:r>
              <a:rPr lang="ru-RU" dirty="0"/>
              <a:t>в аспирантуре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ru-RU" dirty="0"/>
              <a:t>Разработка нормативной</a:t>
            </a:r>
            <a:br>
              <a:rPr lang="ru-RU" dirty="0"/>
            </a:br>
            <a:r>
              <a:rPr lang="ru-RU" dirty="0"/>
              <a:t>и методической документации</a:t>
            </a:r>
            <a:br>
              <a:rPr lang="ru-RU" dirty="0"/>
            </a:br>
            <a:r>
              <a:rPr lang="ru-RU" dirty="0"/>
              <a:t>по осуществлению </a:t>
            </a:r>
            <a:br>
              <a:rPr lang="ru-RU" dirty="0"/>
            </a:br>
            <a:r>
              <a:rPr lang="ru-RU" dirty="0"/>
              <a:t>научно-образовательной</a:t>
            </a:r>
            <a:br>
              <a:rPr lang="ru-RU" dirty="0"/>
            </a:br>
            <a:r>
              <a:rPr lang="ru-RU" dirty="0"/>
              <a:t>деятельности в аспирантуре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20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8674101" y="5123397"/>
            <a:ext cx="6937374" cy="6542999"/>
          </a:xfrm>
        </p:spPr>
        <p:txBody>
          <a:bodyPr>
            <a:noAutofit/>
          </a:bodyPr>
          <a:lstStyle>
            <a:lvl1pPr marL="723900" indent="-723900">
              <a:lnSpc>
                <a:spcPct val="100000"/>
              </a:lnSpc>
              <a:spcBef>
                <a:spcPts val="0"/>
              </a:spcBef>
              <a:buFontTx/>
              <a:buBlip>
                <a:blip r:embed="rId3"/>
              </a:buBlip>
              <a:defRPr sz="3000">
                <a:solidFill>
                  <a:schemeClr val="tx2"/>
                </a:solidFill>
                <a:latin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Организация и управление научно-образовательным</a:t>
            </a:r>
            <a:br>
              <a:rPr lang="ru-RU" dirty="0"/>
            </a:br>
            <a:r>
              <a:rPr lang="ru-RU" dirty="0"/>
              <a:t>процессом по программам</a:t>
            </a:r>
            <a:br>
              <a:rPr lang="ru-RU" dirty="0"/>
            </a:br>
            <a:r>
              <a:rPr lang="ru-RU" dirty="0"/>
              <a:t>подготовки научно-</a:t>
            </a:r>
            <a:br>
              <a:rPr lang="ru-RU" dirty="0"/>
            </a:br>
            <a:r>
              <a:rPr lang="ru-RU" dirty="0"/>
              <a:t>педагогических кадров</a:t>
            </a:r>
            <a:br>
              <a:rPr lang="ru-RU" dirty="0"/>
            </a:br>
            <a:r>
              <a:rPr lang="ru-RU" dirty="0"/>
              <a:t>в аспирантуре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ru-RU" dirty="0"/>
              <a:t>Разработка нормативной</a:t>
            </a:r>
            <a:br>
              <a:rPr lang="ru-RU" dirty="0"/>
            </a:br>
            <a:r>
              <a:rPr lang="ru-RU" dirty="0"/>
              <a:t>и методической документации</a:t>
            </a:r>
            <a:br>
              <a:rPr lang="ru-RU" dirty="0"/>
            </a:br>
            <a:r>
              <a:rPr lang="ru-RU" dirty="0"/>
              <a:t>по осуществлению </a:t>
            </a:r>
            <a:br>
              <a:rPr lang="ru-RU" dirty="0"/>
            </a:br>
            <a:r>
              <a:rPr lang="ru-RU" dirty="0"/>
              <a:t>научно-образовательной</a:t>
            </a:r>
            <a:br>
              <a:rPr lang="ru-RU" dirty="0"/>
            </a:br>
            <a:r>
              <a:rPr lang="ru-RU" dirty="0"/>
              <a:t>деятельности в аспирантуре</a:t>
            </a:r>
          </a:p>
        </p:txBody>
      </p:sp>
      <p:sp>
        <p:nvSpPr>
          <p:cNvPr id="21" name="Текст 6"/>
          <p:cNvSpPr>
            <a:spLocks noGrp="1"/>
          </p:cNvSpPr>
          <p:nvPr>
            <p:ph type="body" sz="quarter" idx="23" hasCustomPrompt="1"/>
          </p:nvPr>
        </p:nvSpPr>
        <p:spPr>
          <a:xfrm>
            <a:off x="16052801" y="5123397"/>
            <a:ext cx="6938961" cy="6542999"/>
          </a:xfrm>
        </p:spPr>
        <p:txBody>
          <a:bodyPr>
            <a:noAutofit/>
          </a:bodyPr>
          <a:lstStyle>
            <a:lvl1pPr marL="723900" indent="-723900">
              <a:lnSpc>
                <a:spcPct val="100000"/>
              </a:lnSpc>
              <a:spcBef>
                <a:spcPts val="0"/>
              </a:spcBef>
              <a:buFontTx/>
              <a:buBlip>
                <a:blip r:embed="rId3"/>
              </a:buBlip>
              <a:defRPr sz="3000">
                <a:solidFill>
                  <a:schemeClr val="tx2"/>
                </a:solidFill>
                <a:latin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Организация и управление научно-образовательным</a:t>
            </a:r>
            <a:br>
              <a:rPr lang="ru-RU" dirty="0"/>
            </a:br>
            <a:r>
              <a:rPr lang="ru-RU" dirty="0"/>
              <a:t>процессом по программам</a:t>
            </a:r>
            <a:br>
              <a:rPr lang="ru-RU" dirty="0"/>
            </a:br>
            <a:r>
              <a:rPr lang="ru-RU" dirty="0"/>
              <a:t>подготовки научно-</a:t>
            </a:r>
            <a:br>
              <a:rPr lang="ru-RU" dirty="0"/>
            </a:br>
            <a:r>
              <a:rPr lang="ru-RU" dirty="0"/>
              <a:t>педагогических кадров</a:t>
            </a:r>
            <a:br>
              <a:rPr lang="ru-RU" dirty="0"/>
            </a:br>
            <a:r>
              <a:rPr lang="ru-RU" dirty="0"/>
              <a:t>в аспирантуре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ru-RU" dirty="0"/>
              <a:t>Разработка нормативной</a:t>
            </a:r>
            <a:br>
              <a:rPr lang="ru-RU" dirty="0"/>
            </a:br>
            <a:r>
              <a:rPr lang="ru-RU" dirty="0"/>
              <a:t>и методической документации</a:t>
            </a:r>
            <a:br>
              <a:rPr lang="ru-RU" dirty="0"/>
            </a:br>
            <a:r>
              <a:rPr lang="ru-RU" dirty="0"/>
              <a:t>по осуществлению </a:t>
            </a:r>
            <a:br>
              <a:rPr lang="ru-RU" dirty="0"/>
            </a:br>
            <a:r>
              <a:rPr lang="ru-RU" dirty="0"/>
              <a:t>научно-образовательной</a:t>
            </a:r>
            <a:br>
              <a:rPr lang="ru-RU" dirty="0"/>
            </a:br>
            <a:r>
              <a:rPr lang="ru-RU" dirty="0"/>
              <a:t>деятельности в аспирантуре</a:t>
            </a:r>
          </a:p>
        </p:txBody>
      </p:sp>
    </p:spTree>
    <p:extLst>
      <p:ext uri="{BB962C8B-B14F-4D97-AF65-F5344CB8AC3E}">
        <p14:creationId xmlns:p14="http://schemas.microsoft.com/office/powerpoint/2010/main" val="2592641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212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298517" y="2030650"/>
            <a:ext cx="6956483" cy="293014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Lorem Ipsum is simply</a:t>
            </a:r>
            <a:br>
              <a:rPr lang="en-US" dirty="0"/>
            </a:br>
            <a:r>
              <a:rPr lang="en-US" dirty="0"/>
              <a:t>dummy text of the printing and typesetting industry</a:t>
            </a:r>
          </a:p>
          <a:p>
            <a:pPr lvl="0"/>
            <a:r>
              <a:rPr lang="en-US" dirty="0"/>
              <a:t>Lorem Ipsum has been</a:t>
            </a:r>
            <a:br>
              <a:rPr lang="en-US" dirty="0"/>
            </a:br>
            <a:r>
              <a:rPr lang="en-US" dirty="0"/>
              <a:t>the industry's standard dummy text ever since</a:t>
            </a:r>
            <a:endParaRPr lang="ru-RU" dirty="0"/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2347575" y="8534188"/>
            <a:ext cx="10738355" cy="95663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Lorem Ipsum Lorem</a:t>
            </a:r>
            <a:endParaRPr lang="ru-RU" dirty="0"/>
          </a:p>
        </p:txBody>
      </p:sp>
      <p:sp>
        <p:nvSpPr>
          <p:cNvPr id="10" name="Текст 6"/>
          <p:cNvSpPr>
            <a:spLocks noGrp="1"/>
          </p:cNvSpPr>
          <p:nvPr>
            <p:ph type="body" sz="quarter" idx="14" hasCustomPrompt="1"/>
          </p:nvPr>
        </p:nvSpPr>
        <p:spPr>
          <a:xfrm>
            <a:off x="12354962" y="3744860"/>
            <a:ext cx="3761338" cy="141972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is simply dummy</a:t>
            </a:r>
            <a:br>
              <a:rPr lang="en-US" dirty="0"/>
            </a:br>
            <a:r>
              <a:rPr lang="en-US" dirty="0"/>
              <a:t>text of the printing</a:t>
            </a:r>
            <a:endParaRPr lang="ru-RU" dirty="0"/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12297582" y="1707008"/>
            <a:ext cx="3749905" cy="203785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62%</a:t>
            </a:r>
            <a:endParaRPr lang="ru-RU" dirty="0"/>
          </a:p>
        </p:txBody>
      </p:sp>
      <p:sp>
        <p:nvSpPr>
          <p:cNvPr id="12" name="Текст 6"/>
          <p:cNvSpPr>
            <a:spLocks noGrp="1"/>
          </p:cNvSpPr>
          <p:nvPr>
            <p:ph type="body" sz="quarter" idx="16" hasCustomPrompt="1"/>
          </p:nvPr>
        </p:nvSpPr>
        <p:spPr>
          <a:xfrm>
            <a:off x="1298516" y="7096435"/>
            <a:ext cx="6135954" cy="2875509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tx2"/>
                </a:solidFill>
                <a:latin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«НИТУ «МИСИС» полноправно вошёл в «обойму» тех организаций, которые сотрудничают с CERN. Теперь НИТУ «МИСИС» — не только университет, блистающий в области новых материалов и технологий, но и организация, имеющая отношение к участию  России в самых ярких проектах в области</a:t>
            </a:r>
            <a:r>
              <a:rPr lang="en-US" dirty="0"/>
              <a:t> </a:t>
            </a:r>
            <a:r>
              <a:rPr lang="ru-RU" dirty="0"/>
              <a:t>физики частиц»</a:t>
            </a:r>
          </a:p>
        </p:txBody>
      </p:sp>
      <p:sp>
        <p:nvSpPr>
          <p:cNvPr id="13" name="Текст 6"/>
          <p:cNvSpPr>
            <a:spLocks noGrp="1"/>
          </p:cNvSpPr>
          <p:nvPr>
            <p:ph type="body" sz="quarter" idx="17" hasCustomPrompt="1"/>
          </p:nvPr>
        </p:nvSpPr>
        <p:spPr>
          <a:xfrm>
            <a:off x="1298516" y="10309875"/>
            <a:ext cx="6956484" cy="27196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1">
                <a:solidFill>
                  <a:schemeClr val="tx2"/>
                </a:solidFill>
                <a:latin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Григорий Трубников</a:t>
            </a:r>
          </a:p>
        </p:txBody>
      </p:sp>
      <p:sp>
        <p:nvSpPr>
          <p:cNvPr id="14" name="Текст 6"/>
          <p:cNvSpPr>
            <a:spLocks noGrp="1"/>
          </p:cNvSpPr>
          <p:nvPr>
            <p:ph type="body" sz="quarter" idx="18" hasCustomPrompt="1"/>
          </p:nvPr>
        </p:nvSpPr>
        <p:spPr>
          <a:xfrm>
            <a:off x="1298516" y="10581838"/>
            <a:ext cx="6956484" cy="82911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>
                <a:solidFill>
                  <a:schemeClr val="tx2"/>
                </a:solidFill>
                <a:latin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заместитель министра науки </a:t>
            </a:r>
            <a:br>
              <a:rPr lang="ru-RU" dirty="0"/>
            </a:br>
            <a:r>
              <a:rPr lang="ru-RU" dirty="0"/>
              <a:t>и высшего образования РФ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24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12363313" y="9448799"/>
            <a:ext cx="10738355" cy="29003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 is simply dummy text of the</a:t>
            </a:r>
            <a:br>
              <a:rPr lang="en-US" dirty="0"/>
            </a:br>
            <a:r>
              <a:rPr lang="en-US" dirty="0"/>
              <a:t>printing and typesetting industry Lorem Ipsum has been the industry's standard dummy text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3563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89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103759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раздела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298516" y="3655596"/>
            <a:ext cx="10626783" cy="105070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What is Lorem Ipsum?</a:t>
            </a:r>
            <a:endParaRPr lang="ru-RU" dirty="0"/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295399" y="5123398"/>
            <a:ext cx="6937375" cy="6542999"/>
          </a:xfrm>
        </p:spPr>
        <p:txBody>
          <a:bodyPr>
            <a:noAutofit/>
          </a:bodyPr>
          <a:lstStyle>
            <a:lvl1pPr marL="723900" indent="-723900">
              <a:lnSpc>
                <a:spcPct val="100000"/>
              </a:lnSpc>
              <a:spcBef>
                <a:spcPts val="0"/>
              </a:spcBef>
              <a:buFontTx/>
              <a:buBlip>
                <a:blip r:embed="rId3"/>
              </a:buBlip>
              <a:defRPr sz="3000">
                <a:solidFill>
                  <a:schemeClr val="tx2"/>
                </a:solidFill>
                <a:latin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Организация и управление научно-образовательным</a:t>
            </a:r>
            <a:br>
              <a:rPr lang="ru-RU" dirty="0"/>
            </a:br>
            <a:r>
              <a:rPr lang="ru-RU" dirty="0"/>
              <a:t>процессом по программам</a:t>
            </a:r>
            <a:br>
              <a:rPr lang="ru-RU" dirty="0"/>
            </a:br>
            <a:r>
              <a:rPr lang="ru-RU" dirty="0"/>
              <a:t>подготовки научно-</a:t>
            </a:r>
            <a:br>
              <a:rPr lang="ru-RU" dirty="0"/>
            </a:br>
            <a:r>
              <a:rPr lang="ru-RU" dirty="0"/>
              <a:t>педагогических кадров</a:t>
            </a:r>
            <a:br>
              <a:rPr lang="ru-RU" dirty="0"/>
            </a:br>
            <a:r>
              <a:rPr lang="ru-RU" dirty="0"/>
              <a:t>в аспирантуре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ru-RU" dirty="0"/>
              <a:t>Разработка нормативной</a:t>
            </a:r>
            <a:br>
              <a:rPr lang="ru-RU" dirty="0"/>
            </a:br>
            <a:r>
              <a:rPr lang="ru-RU" dirty="0"/>
              <a:t>и методической документации</a:t>
            </a:r>
            <a:br>
              <a:rPr lang="ru-RU" dirty="0"/>
            </a:br>
            <a:r>
              <a:rPr lang="ru-RU" dirty="0"/>
              <a:t>по осуществлению </a:t>
            </a:r>
            <a:br>
              <a:rPr lang="ru-RU" dirty="0"/>
            </a:br>
            <a:r>
              <a:rPr lang="ru-RU" dirty="0"/>
              <a:t>научно-образовательной</a:t>
            </a:r>
            <a:br>
              <a:rPr lang="ru-RU" dirty="0"/>
            </a:br>
            <a:r>
              <a:rPr lang="ru-RU" dirty="0"/>
              <a:t>деятельности в аспирантуре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20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8674101" y="5123397"/>
            <a:ext cx="6937374" cy="6542999"/>
          </a:xfrm>
        </p:spPr>
        <p:txBody>
          <a:bodyPr>
            <a:noAutofit/>
          </a:bodyPr>
          <a:lstStyle>
            <a:lvl1pPr marL="723900" indent="-723900">
              <a:lnSpc>
                <a:spcPct val="100000"/>
              </a:lnSpc>
              <a:spcBef>
                <a:spcPts val="0"/>
              </a:spcBef>
              <a:buFontTx/>
              <a:buBlip>
                <a:blip r:embed="rId3"/>
              </a:buBlip>
              <a:defRPr sz="3000">
                <a:solidFill>
                  <a:schemeClr val="tx2"/>
                </a:solidFill>
                <a:latin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Организация и управление научно-образовательным</a:t>
            </a:r>
            <a:br>
              <a:rPr lang="ru-RU" dirty="0"/>
            </a:br>
            <a:r>
              <a:rPr lang="ru-RU" dirty="0"/>
              <a:t>процессом по программам</a:t>
            </a:r>
            <a:br>
              <a:rPr lang="ru-RU" dirty="0"/>
            </a:br>
            <a:r>
              <a:rPr lang="ru-RU" dirty="0"/>
              <a:t>подготовки научно-</a:t>
            </a:r>
            <a:br>
              <a:rPr lang="ru-RU" dirty="0"/>
            </a:br>
            <a:r>
              <a:rPr lang="ru-RU" dirty="0"/>
              <a:t>педагогических кадров</a:t>
            </a:r>
            <a:br>
              <a:rPr lang="ru-RU" dirty="0"/>
            </a:br>
            <a:r>
              <a:rPr lang="ru-RU" dirty="0"/>
              <a:t>в аспирантуре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ru-RU" dirty="0"/>
              <a:t>Разработка нормативной</a:t>
            </a:r>
            <a:br>
              <a:rPr lang="ru-RU" dirty="0"/>
            </a:br>
            <a:r>
              <a:rPr lang="ru-RU" dirty="0"/>
              <a:t>и методической документации</a:t>
            </a:r>
            <a:br>
              <a:rPr lang="ru-RU" dirty="0"/>
            </a:br>
            <a:r>
              <a:rPr lang="ru-RU" dirty="0"/>
              <a:t>по осуществлению </a:t>
            </a:r>
            <a:br>
              <a:rPr lang="ru-RU" dirty="0"/>
            </a:br>
            <a:r>
              <a:rPr lang="ru-RU" dirty="0"/>
              <a:t>научно-образовательной</a:t>
            </a:r>
            <a:br>
              <a:rPr lang="ru-RU" dirty="0"/>
            </a:br>
            <a:r>
              <a:rPr lang="ru-RU" dirty="0"/>
              <a:t>деятельности в аспирантуре</a:t>
            </a:r>
          </a:p>
        </p:txBody>
      </p:sp>
      <p:sp>
        <p:nvSpPr>
          <p:cNvPr id="21" name="Текст 6"/>
          <p:cNvSpPr>
            <a:spLocks noGrp="1"/>
          </p:cNvSpPr>
          <p:nvPr>
            <p:ph type="body" sz="quarter" idx="23" hasCustomPrompt="1"/>
          </p:nvPr>
        </p:nvSpPr>
        <p:spPr>
          <a:xfrm>
            <a:off x="16052801" y="5123397"/>
            <a:ext cx="6938961" cy="6542999"/>
          </a:xfrm>
        </p:spPr>
        <p:txBody>
          <a:bodyPr>
            <a:noAutofit/>
          </a:bodyPr>
          <a:lstStyle>
            <a:lvl1pPr marL="723900" indent="-723900">
              <a:lnSpc>
                <a:spcPct val="100000"/>
              </a:lnSpc>
              <a:spcBef>
                <a:spcPts val="0"/>
              </a:spcBef>
              <a:buFontTx/>
              <a:buBlip>
                <a:blip r:embed="rId3"/>
              </a:buBlip>
              <a:defRPr sz="3000">
                <a:solidFill>
                  <a:schemeClr val="tx2"/>
                </a:solidFill>
                <a:latin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Организация и управление научно-образовательным</a:t>
            </a:r>
            <a:br>
              <a:rPr lang="ru-RU" dirty="0"/>
            </a:br>
            <a:r>
              <a:rPr lang="ru-RU" dirty="0"/>
              <a:t>процессом по программам</a:t>
            </a:r>
            <a:br>
              <a:rPr lang="ru-RU" dirty="0"/>
            </a:br>
            <a:r>
              <a:rPr lang="ru-RU" dirty="0"/>
              <a:t>подготовки научно-</a:t>
            </a:r>
            <a:br>
              <a:rPr lang="ru-RU" dirty="0"/>
            </a:br>
            <a:r>
              <a:rPr lang="ru-RU" dirty="0"/>
              <a:t>педагогических кадров</a:t>
            </a:r>
            <a:br>
              <a:rPr lang="ru-RU" dirty="0"/>
            </a:br>
            <a:r>
              <a:rPr lang="ru-RU" dirty="0"/>
              <a:t>в аспирантуре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ru-RU" dirty="0"/>
              <a:t>Разработка нормативной</a:t>
            </a:r>
            <a:br>
              <a:rPr lang="ru-RU" dirty="0"/>
            </a:br>
            <a:r>
              <a:rPr lang="ru-RU" dirty="0"/>
              <a:t>и методической документации</a:t>
            </a:r>
            <a:br>
              <a:rPr lang="ru-RU" dirty="0"/>
            </a:br>
            <a:r>
              <a:rPr lang="ru-RU" dirty="0"/>
              <a:t>по осуществлению </a:t>
            </a:r>
            <a:br>
              <a:rPr lang="ru-RU" dirty="0"/>
            </a:br>
            <a:r>
              <a:rPr lang="ru-RU" dirty="0"/>
              <a:t>научно-образовательной</a:t>
            </a:r>
            <a:br>
              <a:rPr lang="ru-RU" dirty="0"/>
            </a:br>
            <a:r>
              <a:rPr lang="ru-RU" dirty="0"/>
              <a:t>деятельности в аспирантуре</a:t>
            </a:r>
          </a:p>
        </p:txBody>
      </p:sp>
    </p:spTree>
    <p:extLst>
      <p:ext uri="{BB962C8B-B14F-4D97-AF65-F5344CB8AC3E}">
        <p14:creationId xmlns:p14="http://schemas.microsoft.com/office/powerpoint/2010/main" val="3236260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212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5E2A4-72D4-4DC4-9470-54C0EE06E4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532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76" r:id="rId3"/>
    <p:sldLayoutId id="2147483677" r:id="rId4"/>
    <p:sldLayoutId id="2147483678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</p:sldLayoutIdLst>
  <p:hf hdr="0" ftr="0" dt="0"/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5E2A4-72D4-4DC4-9470-54C0EE06E4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118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</p:sldLayoutIdLst>
  <p:hf hdr="0" ftr="0" dt="0"/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5E2A4-72D4-4DC4-9470-54C0EE06E4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111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</p:sldLayoutIdLst>
  <p:hf hdr="0" dt="0"/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901F0-0ADE-4815-80F6-DE45F6A8C0F5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30485-8336-410B-9469-F5B78B90FB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25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consultantplus://offline/ref=0FE82C3EB065D3DFC9DAA4F48BE2556AD3DCEE7A8BA2E1F4961536807277AC86612A0657A774FFB01522A8CB9AC3jFH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7D461F6512694460730E7F2121B2D0DAFA1F9BB3476CE0A2D3F51B03DB2F1BD105455F3152FBE72596EF7D3875DCD01C99425424B821679FV0l0H" TargetMode="Externa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297D790D33B41D4F5E27B0B6A6A6AE4464400B39068FDC60BA18CD8ED5E539589CD83510406772B16D8D4397EARC16H" TargetMode="Externa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300459" y="4329816"/>
            <a:ext cx="12162960" cy="3515197"/>
          </a:xfrm>
        </p:spPr>
        <p:txBody>
          <a:bodyPr/>
          <a:lstStyle/>
          <a:p>
            <a:r>
              <a:rPr lang="ru-RU" sz="5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Концептуальные подходы и модели ФГОС ВО нового поколения</a:t>
            </a: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00459" y="9192700"/>
            <a:ext cx="9952581" cy="199955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30000"/>
              </a:lnSpc>
            </a:pPr>
            <a:r>
              <a:rPr lang="ru-RU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Петров В.Л., </a:t>
            </a:r>
          </a:p>
          <a:p>
            <a:pPr>
              <a:lnSpc>
                <a:spcPct val="130000"/>
              </a:lnSpc>
            </a:pPr>
            <a:r>
              <a:rPr lang="ru-RU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председатель Федерального УМО 21.00.00 «Прикладная геология, горное дело, нефтегазовое дело и геодезия», проректор НИТУ «</a:t>
            </a:r>
            <a:r>
              <a:rPr lang="ru-RU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МИСиС</a:t>
            </a:r>
            <a:r>
              <a:rPr lang="ru-RU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», проф., д.т.н.</a:t>
            </a:r>
          </a:p>
          <a:p>
            <a:pPr>
              <a:lnSpc>
                <a:spcPct val="130000"/>
              </a:lnSpc>
            </a:pPr>
            <a:endParaRPr lang="ru-RU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410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4537" y="1424406"/>
            <a:ext cx="23529556" cy="64633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srgbClr val="FFFFFF"/>
                </a:solidFill>
              </a:rPr>
              <a:t>Приказ </a:t>
            </a:r>
            <a:r>
              <a:rPr lang="ru-RU" dirty="0" err="1">
                <a:solidFill>
                  <a:srgbClr val="FFFFFF"/>
                </a:solidFill>
              </a:rPr>
              <a:t>Минобрнауки</a:t>
            </a:r>
            <a:r>
              <a:rPr lang="ru-RU" dirty="0">
                <a:solidFill>
                  <a:srgbClr val="FFFFFF"/>
                </a:solidFill>
              </a:rPr>
              <a:t> РФ от 06.04.2021г. №245</a:t>
            </a: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2"/>
          <a:srcRect l="29600" t="56361" r="29000" b="35859"/>
          <a:stretch/>
        </p:blipFill>
        <p:spPr>
          <a:xfrm>
            <a:off x="12608736" y="2818672"/>
            <a:ext cx="11028886" cy="1658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3"/>
          <a:srcRect l="27600" t="54568" r="26100" b="36973"/>
          <a:stretch/>
        </p:blipFill>
        <p:spPr>
          <a:xfrm>
            <a:off x="868608" y="2818671"/>
            <a:ext cx="11289057" cy="1633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6B5E2A4-72D4-4DC4-9470-54C0EE06E412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14663" t="38015" r="14155" b="19372"/>
          <a:stretch/>
        </p:blipFill>
        <p:spPr>
          <a:xfrm>
            <a:off x="3963429" y="4996316"/>
            <a:ext cx="16143033" cy="761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135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4537" y="1424406"/>
            <a:ext cx="23529556" cy="64633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srgbClr val="FFFFFF"/>
                </a:solidFill>
              </a:rPr>
              <a:t>Приказ </a:t>
            </a:r>
            <a:r>
              <a:rPr lang="ru-RU" dirty="0" err="1">
                <a:solidFill>
                  <a:srgbClr val="FFFFFF"/>
                </a:solidFill>
              </a:rPr>
              <a:t>Минобрнауки</a:t>
            </a:r>
            <a:r>
              <a:rPr lang="ru-RU" dirty="0">
                <a:solidFill>
                  <a:srgbClr val="FFFFFF"/>
                </a:solidFill>
              </a:rPr>
              <a:t> РФ от 06.04.2021г. №245</a:t>
            </a: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2"/>
          <a:srcRect l="29600" t="56361" r="29000" b="35859"/>
          <a:stretch/>
        </p:blipFill>
        <p:spPr>
          <a:xfrm>
            <a:off x="12608736" y="2818672"/>
            <a:ext cx="11028886" cy="1658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3"/>
          <a:srcRect l="27600" t="54568" r="26100" b="36973"/>
          <a:stretch/>
        </p:blipFill>
        <p:spPr>
          <a:xfrm>
            <a:off x="868608" y="2818671"/>
            <a:ext cx="11289057" cy="1633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6B5E2A4-72D4-4DC4-9470-54C0EE06E412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50136" t="33173" r="14409" b="54560"/>
          <a:stretch/>
        </p:blipFill>
        <p:spPr>
          <a:xfrm>
            <a:off x="10159653" y="6037962"/>
            <a:ext cx="12528400" cy="34135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20" t="2401" r="2416" b="68147"/>
          <a:stretch/>
        </p:blipFill>
        <p:spPr>
          <a:xfrm>
            <a:off x="2750227" y="6037964"/>
            <a:ext cx="6848630" cy="536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19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4537" y="1424406"/>
            <a:ext cx="23529556" cy="64633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srgbClr val="FFFFFF"/>
                </a:solidFill>
              </a:rPr>
              <a:t>Приказ </a:t>
            </a:r>
            <a:r>
              <a:rPr lang="ru-RU" dirty="0" err="1">
                <a:solidFill>
                  <a:srgbClr val="FFFFFF"/>
                </a:solidFill>
              </a:rPr>
              <a:t>Минобрнауки</a:t>
            </a:r>
            <a:r>
              <a:rPr lang="ru-RU" dirty="0">
                <a:solidFill>
                  <a:srgbClr val="FFFFFF"/>
                </a:solidFill>
              </a:rPr>
              <a:t> РФ от 06.04.2021г. №245</a:t>
            </a: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2"/>
          <a:srcRect l="29600" t="56361" r="29000" b="35859"/>
          <a:stretch/>
        </p:blipFill>
        <p:spPr>
          <a:xfrm>
            <a:off x="12608736" y="2818672"/>
            <a:ext cx="11028886" cy="1658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3"/>
          <a:srcRect l="27600" t="54568" r="26100" b="36973"/>
          <a:stretch/>
        </p:blipFill>
        <p:spPr>
          <a:xfrm>
            <a:off x="868608" y="2818671"/>
            <a:ext cx="11289057" cy="1633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13647" t="46570" r="14028" b="19857"/>
          <a:stretch/>
        </p:blipFill>
        <p:spPr>
          <a:xfrm>
            <a:off x="2219370" y="5769734"/>
            <a:ext cx="19876590" cy="72659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513" y="4206230"/>
            <a:ext cx="8706371" cy="8706371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6B5E2A4-72D4-4DC4-9470-54C0EE06E412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5925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4537" y="2483866"/>
            <a:ext cx="23529556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Состав рабочей группы по разработке макета ФГОС ВО</a:t>
            </a:r>
            <a:endParaRPr lang="en-US" dirty="0"/>
          </a:p>
        </p:txBody>
      </p:sp>
      <p:sp>
        <p:nvSpPr>
          <p:cNvPr id="87" name="Прямоугольник 86"/>
          <p:cNvSpPr/>
          <p:nvPr/>
        </p:nvSpPr>
        <p:spPr>
          <a:xfrm>
            <a:off x="725045" y="8702547"/>
            <a:ext cx="4308230" cy="20574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/>
              <a:t>Образование и педагогические науки</a:t>
            </a:r>
          </a:p>
        </p:txBody>
      </p:sp>
      <p:sp>
        <p:nvSpPr>
          <p:cNvPr id="92" name="Прямоугольник 91"/>
          <p:cNvSpPr/>
          <p:nvPr/>
        </p:nvSpPr>
        <p:spPr>
          <a:xfrm>
            <a:off x="9925200" y="5382343"/>
            <a:ext cx="4308230" cy="126280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/>
              <a:t>Математические и естественные науки</a:t>
            </a:r>
          </a:p>
        </p:txBody>
      </p:sp>
      <p:sp>
        <p:nvSpPr>
          <p:cNvPr id="93" name="Прямоугольник 92"/>
          <p:cNvSpPr/>
          <p:nvPr/>
        </p:nvSpPr>
        <p:spPr>
          <a:xfrm>
            <a:off x="725045" y="11148544"/>
            <a:ext cx="4308230" cy="20574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dirty="0"/>
              <a:t>Изобразительные и прикладные виды </a:t>
            </a:r>
            <a:r>
              <a:rPr lang="ru-RU" sz="3000" dirty="0" err="1"/>
              <a:t>исскуств</a:t>
            </a:r>
            <a:endParaRPr lang="ru-RU" sz="3000" dirty="0"/>
          </a:p>
        </p:txBody>
      </p:sp>
      <p:sp>
        <p:nvSpPr>
          <p:cNvPr id="95" name="Прямоугольник 94"/>
          <p:cNvSpPr/>
          <p:nvPr/>
        </p:nvSpPr>
        <p:spPr>
          <a:xfrm>
            <a:off x="9925200" y="3828212"/>
            <a:ext cx="4308230" cy="11306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dirty="0"/>
              <a:t>Образовательные области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6" b="12565"/>
          <a:stretch/>
        </p:blipFill>
        <p:spPr>
          <a:xfrm>
            <a:off x="931984" y="2329061"/>
            <a:ext cx="7297615" cy="489707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6B5E2A4-72D4-4DC4-9470-54C0EE06E412}" type="slidenum">
              <a:rPr lang="ru-RU" sz="2600" smtClean="0"/>
              <a:pPr/>
              <a:t>13</a:t>
            </a:fld>
            <a:endParaRPr lang="ru-RU" sz="26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314537" y="1424406"/>
            <a:ext cx="23529556" cy="64633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Экспертное обеспечение разработки макета ФГОС ВО нового поколения</a:t>
            </a:r>
            <a:endParaRPr lang="en-US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603413" y="8702547"/>
            <a:ext cx="3347155" cy="2057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dirty="0"/>
              <a:t>Московский педагогический государственный университет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603413" y="11148544"/>
            <a:ext cx="3347155" cy="2057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/>
              <a:t>Московская художественно-промышленная академия имени С. Г. Строганова</a:t>
            </a:r>
            <a:endParaRPr lang="ru-RU" sz="26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9925200" y="7042736"/>
            <a:ext cx="4308230" cy="126280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dirty="0"/>
              <a:t>Науки об обществе и человеке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9917925" y="8702547"/>
            <a:ext cx="4308230" cy="126280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dirty="0"/>
              <a:t>Инженерное дело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9925200" y="10362358"/>
            <a:ext cx="4308230" cy="126280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dirty="0"/>
              <a:t>Информационная безопасность и компьютерные науки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9925200" y="11941880"/>
            <a:ext cx="4308230" cy="126280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dirty="0"/>
              <a:t>Сельское хозяйство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14636045" y="8702547"/>
            <a:ext cx="9208048" cy="12628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dirty="0"/>
              <a:t>Координационный совет «Инженерное дело…» СПб </a:t>
            </a:r>
            <a:r>
              <a:rPr lang="ru-RU" sz="2600" dirty="0" err="1"/>
              <a:t>Политех</a:t>
            </a:r>
            <a:r>
              <a:rPr lang="ru-RU" sz="2600" dirty="0"/>
              <a:t> Петра Великого, НИТУ </a:t>
            </a:r>
            <a:r>
              <a:rPr lang="ru-RU" sz="2600" dirty="0" err="1"/>
              <a:t>МИСиС</a:t>
            </a:r>
            <a:r>
              <a:rPr lang="ru-RU" sz="2600" dirty="0"/>
              <a:t>, СПб Горный, </a:t>
            </a:r>
          </a:p>
          <a:p>
            <a:pPr algn="ctr"/>
            <a:r>
              <a:rPr lang="ru-RU" sz="2600" dirty="0"/>
              <a:t>НИУ МЭИ, НИУ МАИ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14636045" y="10362358"/>
            <a:ext cx="9208048" cy="12628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dirty="0"/>
              <a:t>МГТУ им. Баумана, Академия ФСБ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4636045" y="11935765"/>
            <a:ext cx="9208048" cy="12628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/>
              <a:t>Российский государственный аграрный университет - МСХА имени К. А. Тимирязева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4636045" y="7042736"/>
            <a:ext cx="9208048" cy="12628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dirty="0"/>
              <a:t>МГУ им. М.В. Ломоносова, </a:t>
            </a:r>
          </a:p>
          <a:p>
            <a:pPr algn="ctr"/>
            <a:r>
              <a:rPr lang="ru-RU" sz="2600" dirty="0"/>
              <a:t>Финансовый университет при Правительстве Российской Федерации 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14636045" y="5469329"/>
            <a:ext cx="9208048" cy="12628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dirty="0"/>
              <a:t>Координационный совет</a:t>
            </a:r>
            <a:r>
              <a:rPr lang="en-US" sz="2600" dirty="0"/>
              <a:t> </a:t>
            </a:r>
            <a:r>
              <a:rPr lang="ru-RU" sz="2600" dirty="0"/>
              <a:t>по математическим и естественным наукам МГУ им. М.В. Ломоносова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17085954" y="3844544"/>
            <a:ext cx="4308230" cy="11306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dirty="0"/>
              <a:t>ВУЗы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41938" y="7226131"/>
            <a:ext cx="5697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2021 – 2022 гг.</a:t>
            </a:r>
          </a:p>
        </p:txBody>
      </p:sp>
    </p:spTree>
    <p:extLst>
      <p:ext uri="{BB962C8B-B14F-4D97-AF65-F5344CB8AC3E}">
        <p14:creationId xmlns:p14="http://schemas.microsoft.com/office/powerpoint/2010/main" val="1916469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4978528" y="350006"/>
            <a:ext cx="145924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Целевое назначение системы ФГОС ВО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9563342" y="5256995"/>
            <a:ext cx="5422830" cy="2305115"/>
          </a:xfrm>
          <a:prstGeom prst="rect">
            <a:avLst/>
          </a:prstGeom>
          <a:solidFill>
            <a:srgbClr val="009CA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456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2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Федеральные государственные образовательные стандарты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9563342" y="9910566"/>
            <a:ext cx="5422830" cy="2319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56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902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456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2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преемственность основных образовательных программ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9563342" y="2894551"/>
            <a:ext cx="5422830" cy="2319100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56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902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456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2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единство образовательного пространства Российской Федерации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2880161" y="5213651"/>
            <a:ext cx="6683181" cy="4682929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56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2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вариативность содержания образовательных программ соответствующего уровня образования, возможность формирования образовательных программ различных уровня сложности и направленности с учетом образовательных потребностей и способностей обучающихся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1768958" y="2851208"/>
            <a:ext cx="1011598" cy="929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45678"/>
            <a:r>
              <a:rPr lang="ru-RU" sz="5441" b="1" spc="91" dirty="0">
                <a:ln w="0"/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</a:rPr>
              <a:t>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1893335" y="9867224"/>
            <a:ext cx="1011598" cy="929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45678"/>
            <a:r>
              <a:rPr lang="ru-RU" sz="5441" b="1" spc="91" dirty="0">
                <a:ln w="0"/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</a:rPr>
              <a:t>2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14986172" y="5250001"/>
            <a:ext cx="6683181" cy="4682929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56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2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государственные гарантии уровня и качества образования на основе единства обязательных требований к условиям реализации основных образовательных программ и результатам их освоения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128914" y="5250002"/>
            <a:ext cx="1011598" cy="929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45678"/>
            <a:r>
              <a:rPr lang="ru-RU" sz="5441" b="1" spc="91" dirty="0">
                <a:ln w="0"/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</a:rPr>
              <a:t>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7821963" y="5250002"/>
            <a:ext cx="1011598" cy="929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45678"/>
            <a:r>
              <a:rPr lang="ru-RU" sz="5441" b="1" spc="91" dirty="0">
                <a:ln w="0"/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</a:rPr>
              <a:t>4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10314717" y="8274356"/>
            <a:ext cx="4168834" cy="7621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45678"/>
            <a:r>
              <a:rPr lang="ru-RU" sz="4353" b="1" dirty="0">
                <a:solidFill>
                  <a:srgbClr val="009FDF"/>
                </a:solidFill>
                <a:latin typeface="Arial"/>
              </a:rPr>
              <a:t>обеспечивают</a:t>
            </a:r>
          </a:p>
        </p:txBody>
      </p:sp>
    </p:spTree>
    <p:extLst>
      <p:ext uri="{BB962C8B-B14F-4D97-AF65-F5344CB8AC3E}">
        <p14:creationId xmlns:p14="http://schemas.microsoft.com/office/powerpoint/2010/main" val="214399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3868081" y="417042"/>
            <a:ext cx="194158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Общая структура ФГОС ВО (ФЗ «Об образовании…»)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9084553" y="2105293"/>
            <a:ext cx="5422830" cy="23051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45678"/>
            <a:r>
              <a:rPr lang="ru-RU" sz="2902" dirty="0">
                <a:solidFill>
                  <a:prstClr val="white"/>
                </a:solidFill>
                <a:latin typeface="Arial"/>
              </a:rPr>
              <a:t>Федеральные государственные образовательные стандарты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991665" y="5329644"/>
            <a:ext cx="1873944" cy="254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45678"/>
            <a:r>
              <a:rPr lang="ru-RU" sz="15960" b="1" dirty="0">
                <a:ln w="6600">
                  <a:solidFill>
                    <a:srgbClr val="407EC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407EC9"/>
                  </a:outerShdw>
                </a:effectLst>
                <a:latin typeface="Arial"/>
              </a:rPr>
              <a:t>=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2178875" y="7180119"/>
            <a:ext cx="5422830" cy="49992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45678"/>
            <a:r>
              <a:rPr lang="ru-RU" sz="2902" dirty="0">
                <a:solidFill>
                  <a:prstClr val="white"/>
                </a:solidFill>
                <a:latin typeface="Arial"/>
              </a:rPr>
              <a:t>структуре основных образовательных программ (в том числе соотношению обязательной части основной образовательной программы и части, формируемой участниками образовательных отношений) и их объему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8985052" y="7239209"/>
            <a:ext cx="5422830" cy="49401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45678"/>
            <a:r>
              <a:rPr lang="ru-RU" sz="2902" dirty="0">
                <a:solidFill>
                  <a:prstClr val="white"/>
                </a:solidFill>
                <a:latin typeface="Arial"/>
              </a:rPr>
              <a:t>условиям реализации основных образовательных программ, в том числе </a:t>
            </a:r>
            <a:r>
              <a:rPr lang="ru-RU" sz="3627" b="1" dirty="0">
                <a:solidFill>
                  <a:prstClr val="white"/>
                </a:solidFill>
                <a:latin typeface="Arial"/>
              </a:rPr>
              <a:t>кадровым, финансовым, материально-техническим условиям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5791228" y="7180120"/>
            <a:ext cx="5422830" cy="49992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45678"/>
            <a:r>
              <a:rPr lang="ru-RU" sz="2902" dirty="0">
                <a:solidFill>
                  <a:prstClr val="white"/>
                </a:solidFill>
                <a:latin typeface="Arial"/>
              </a:rPr>
              <a:t>результатам освоения основных образовательных программ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550573" y="8463463"/>
            <a:ext cx="1873944" cy="254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45678"/>
            <a:r>
              <a:rPr lang="ru-RU" sz="15960" b="1" dirty="0">
                <a:ln w="6600">
                  <a:solidFill>
                    <a:srgbClr val="407EC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407EC9"/>
                  </a:outerShdw>
                </a:effectLst>
                <a:latin typeface="Arial"/>
              </a:rPr>
              <a:t>+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4407882" y="8404374"/>
            <a:ext cx="1873944" cy="254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45678"/>
            <a:r>
              <a:rPr lang="ru-RU" sz="15960" b="1" dirty="0">
                <a:ln w="6600">
                  <a:solidFill>
                    <a:srgbClr val="407EC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407EC9"/>
                  </a:outerShdw>
                </a:effectLst>
                <a:latin typeface="Arial"/>
              </a:rPr>
              <a:t>+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084553" y="4856072"/>
            <a:ext cx="5422830" cy="1264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45678"/>
            <a:r>
              <a:rPr lang="ru-RU" sz="3809" dirty="0">
                <a:solidFill>
                  <a:srgbClr val="009FDF"/>
                </a:solidFill>
                <a:latin typeface="Arial"/>
              </a:rPr>
              <a:t>включают в себя</a:t>
            </a:r>
          </a:p>
          <a:p>
            <a:pPr algn="ctr" defTabSz="945678"/>
            <a:r>
              <a:rPr lang="ru-RU" sz="3809" dirty="0">
                <a:solidFill>
                  <a:srgbClr val="009FDF"/>
                </a:solidFill>
                <a:latin typeface="Arial"/>
              </a:rPr>
              <a:t>требования</a:t>
            </a:r>
          </a:p>
        </p:txBody>
      </p:sp>
    </p:spTree>
    <p:extLst>
      <p:ext uri="{BB962C8B-B14F-4D97-AF65-F5344CB8AC3E}">
        <p14:creationId xmlns:p14="http://schemas.microsoft.com/office/powerpoint/2010/main" val="463383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2874633" y="2559270"/>
            <a:ext cx="18595717" cy="1271538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algn="ctr" defTabSz="1658356">
              <a:defRPr/>
            </a:pPr>
            <a:endParaRPr lang="ru-RU" sz="3264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62580" y="2708606"/>
            <a:ext cx="18407770" cy="818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9178" indent="-829178" algn="just" defTabSz="1658356">
              <a:buFont typeface="+mj-lt"/>
              <a:buAutoNum type="arabicPeriod"/>
            </a:pPr>
            <a:r>
              <a:rPr lang="ru-RU" sz="2358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Общие модели универсальных, базовых и общепрофессиональных компетенций на Уровень, УГСН и направление (специальность)</a:t>
            </a:r>
          </a:p>
          <a:p>
            <a:pPr marL="829178" indent="-829178" algn="just" defTabSz="1658356">
              <a:buFont typeface="+mj-lt"/>
              <a:buAutoNum type="arabicPeriod"/>
            </a:pPr>
            <a:r>
              <a:rPr lang="ru-RU" sz="2358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Формализация общих условий реализации образовательных программ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874635" y="3980144"/>
            <a:ext cx="18595717" cy="594650"/>
          </a:xfrm>
          <a:prstGeom prst="rect">
            <a:avLst/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algn="ctr" defTabSz="1658356"/>
            <a:r>
              <a:rPr lang="ru-RU" sz="3264" b="1" kern="0" dirty="0">
                <a:solidFill>
                  <a:prstClr val="white"/>
                </a:solidFill>
                <a:latin typeface="Calibri"/>
              </a:rPr>
              <a:t>Преемственность основных образовательных программ</a:t>
            </a:r>
            <a:endParaRPr lang="ru-RU" sz="3264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874633" y="4895088"/>
            <a:ext cx="18595717" cy="181232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algn="ctr" defTabSz="1658356">
              <a:defRPr/>
            </a:pPr>
            <a:endParaRPr lang="ru-RU" sz="3264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85701" y="4977038"/>
            <a:ext cx="17973581" cy="1264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1883" indent="-621883" algn="just" defTabSz="1658356">
              <a:buFont typeface="+mj-lt"/>
              <a:buAutoNum type="arabicPeriod"/>
            </a:pPr>
            <a:r>
              <a:rPr lang="ru-RU" sz="2539" dirty="0">
                <a:solidFill>
                  <a:srgbClr val="C00000"/>
                </a:solidFill>
                <a:latin typeface="Calibri"/>
              </a:rPr>
              <a:t>Преемственность по уровням </a:t>
            </a:r>
            <a:r>
              <a:rPr lang="ru-RU" sz="2539" dirty="0" err="1">
                <a:solidFill>
                  <a:srgbClr val="C00000"/>
                </a:solidFill>
                <a:latin typeface="Calibri"/>
              </a:rPr>
              <a:t>компетентностных</a:t>
            </a:r>
            <a:r>
              <a:rPr lang="ru-RU" sz="2539" dirty="0">
                <a:solidFill>
                  <a:srgbClr val="C00000"/>
                </a:solidFill>
                <a:latin typeface="Calibri"/>
              </a:rPr>
              <a:t> моделей на уровне дескрипторов описания квалификаций</a:t>
            </a:r>
          </a:p>
          <a:p>
            <a:pPr marL="621883" indent="-621883" algn="just" defTabSz="1658356">
              <a:buFont typeface="+mj-lt"/>
              <a:buAutoNum type="arabicPeriod"/>
            </a:pPr>
            <a:r>
              <a:rPr lang="ru-RU" sz="2539" dirty="0">
                <a:solidFill>
                  <a:srgbClr val="C00000"/>
                </a:solidFill>
                <a:latin typeface="Calibri"/>
              </a:rPr>
              <a:t>Создания возможностей для развития </a:t>
            </a:r>
            <a:r>
              <a:rPr lang="ru-RU" sz="2539" dirty="0" err="1">
                <a:solidFill>
                  <a:srgbClr val="C00000"/>
                </a:solidFill>
                <a:latin typeface="Calibri"/>
              </a:rPr>
              <a:t>междисциплинарности</a:t>
            </a:r>
            <a:r>
              <a:rPr lang="ru-RU" sz="2539" dirty="0">
                <a:solidFill>
                  <a:srgbClr val="C00000"/>
                </a:solidFill>
                <a:latin typeface="Calibri"/>
              </a:rPr>
              <a:t> в образовательных программах, включая получение двух квалификаций.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874635" y="6952533"/>
            <a:ext cx="18595716" cy="159928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658356"/>
            <a:r>
              <a:rPr lang="ru-RU" sz="3264" b="1" kern="0" dirty="0">
                <a:solidFill>
                  <a:prstClr val="white"/>
                </a:solidFill>
                <a:latin typeface="Calibri"/>
              </a:rPr>
              <a:t>Вариативность содержания образовательных программ соответствующего уровня образования, возможность формирования образовательных программ различных уровня сложности и направленности с учетом образовательных потребностей и способностей обучающихся</a:t>
            </a:r>
            <a:endParaRPr lang="ru-RU" sz="3264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874633" y="8843707"/>
            <a:ext cx="18595717" cy="1565211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658356">
              <a:defRPr/>
            </a:pPr>
            <a:endParaRPr lang="ru-RU" sz="3264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85701" y="8843706"/>
            <a:ext cx="17973581" cy="1264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1883" indent="-621883" algn="just" defTabSz="1658356">
              <a:buFont typeface="+mj-lt"/>
              <a:buAutoNum type="arabicPeriod"/>
            </a:pPr>
            <a:r>
              <a:rPr lang="ru-RU" sz="2539" dirty="0">
                <a:solidFill>
                  <a:srgbClr val="C04C36">
                    <a:lumMod val="75000"/>
                  </a:srgbClr>
                </a:solidFill>
                <a:latin typeface="Calibri"/>
              </a:rPr>
              <a:t>Развитие академических свобод университетов.</a:t>
            </a:r>
          </a:p>
          <a:p>
            <a:pPr marL="621883" indent="-621883" algn="just" defTabSz="1658356">
              <a:buFont typeface="+mj-lt"/>
              <a:buAutoNum type="arabicPeriod"/>
            </a:pPr>
            <a:r>
              <a:rPr lang="ru-RU" sz="2539" dirty="0">
                <a:solidFill>
                  <a:srgbClr val="C04C36">
                    <a:lumMod val="75000"/>
                  </a:srgbClr>
                </a:solidFill>
                <a:latin typeface="Calibri"/>
              </a:rPr>
              <a:t>Отнесение профессиональных компетенций к уровню ответственности университетов</a:t>
            </a:r>
          </a:p>
          <a:p>
            <a:pPr marL="621883" indent="-621883" algn="just" defTabSz="1658356">
              <a:buFont typeface="+mj-lt"/>
              <a:buAutoNum type="arabicPeriod"/>
            </a:pPr>
            <a:r>
              <a:rPr lang="ru-RU" sz="2539" dirty="0">
                <a:solidFill>
                  <a:srgbClr val="C04C36">
                    <a:lumMod val="75000"/>
                  </a:srgbClr>
                </a:solidFill>
                <a:latin typeface="Calibri"/>
              </a:rPr>
              <a:t>Ответственность за содержание образование несет университет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874635" y="10645093"/>
            <a:ext cx="18595716" cy="159928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658356"/>
            <a:r>
              <a:rPr lang="ru-RU" sz="3264" b="1" kern="0" dirty="0">
                <a:solidFill>
                  <a:prstClr val="white"/>
                </a:solidFill>
                <a:latin typeface="Calibri"/>
              </a:rPr>
              <a:t>Государственные гарантии уровня и качества образования на основе единства обязательных требований к условиям реализации основных образовательных программ и результатам их освоения</a:t>
            </a:r>
            <a:endParaRPr lang="ru-RU" sz="3264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874633" y="12545217"/>
            <a:ext cx="18595717" cy="1003566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658356">
              <a:defRPr/>
            </a:pPr>
            <a:endParaRPr lang="ru-RU" sz="3264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85699" y="12767906"/>
            <a:ext cx="17973581" cy="483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1883" indent="-621883" algn="just" defTabSz="1658356">
              <a:buFont typeface="+mj-lt"/>
              <a:buAutoNum type="arabicPeriod"/>
            </a:pPr>
            <a:r>
              <a:rPr lang="ru-RU" sz="2539" dirty="0">
                <a:solidFill>
                  <a:srgbClr val="6CC24A">
                    <a:lumMod val="50000"/>
                  </a:srgbClr>
                </a:solidFill>
                <a:latin typeface="Calibri"/>
              </a:rPr>
              <a:t>ФГОС ВО – инструмент системы государственного контроля в системе образования России.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965333" y="543136"/>
            <a:ext cx="18472635" cy="646331"/>
          </a:xfrm>
          <a:prstGeom prst="rect">
            <a:avLst/>
          </a:prstGeom>
          <a:solidFill>
            <a:srgbClr val="0A1E64">
              <a:alpha val="50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914400"/>
            <a:r>
              <a:rPr lang="ru-RU" kern="0" dirty="0">
                <a:solidFill>
                  <a:srgbClr val="FFFFFF"/>
                </a:solidFill>
                <a:latin typeface="Tahoma"/>
              </a:rPr>
              <a:t>Инструменты достижения требований к ФГОС ВО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874633" y="1551203"/>
            <a:ext cx="18595717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Единство образовательного пространства 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3626350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7921" y="3195012"/>
            <a:ext cx="23529556" cy="1754326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srgbClr val="FFFFFF"/>
                </a:solidFill>
              </a:rPr>
              <a:t>Федеральный государственный образовательный стандарт по направлениям подготовки высшего образования, включенным в укрупненную группу направлений (специальностей) ___________________________________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45785" y="7015304"/>
            <a:ext cx="1245707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71" indent="-571471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Соответствие требованиям законодательства;</a:t>
            </a:r>
          </a:p>
          <a:p>
            <a:endParaRPr lang="ru-RU" dirty="0">
              <a:solidFill>
                <a:srgbClr val="4BACC6">
                  <a:lumMod val="75000"/>
                </a:srgbClr>
              </a:solidFill>
              <a:latin typeface="Calibri"/>
            </a:endParaRPr>
          </a:p>
          <a:p>
            <a:pPr marL="571471" indent="-571471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Минимальное дублирование с нормативно-правовым обеспечением в системе высшего образования;</a:t>
            </a:r>
          </a:p>
          <a:p>
            <a:endParaRPr lang="ru-RU" dirty="0">
              <a:solidFill>
                <a:srgbClr val="4BACC6">
                  <a:lumMod val="75000"/>
                </a:srgbClr>
              </a:solidFill>
              <a:latin typeface="Calibri"/>
            </a:endParaRPr>
          </a:p>
          <a:p>
            <a:pPr marL="571471" indent="-571471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Отражение содержания образования в виде результатов освоения и результатов обучения (индикатор);</a:t>
            </a:r>
          </a:p>
          <a:p>
            <a:pPr marL="571471" indent="-571471">
              <a:buFont typeface="Arial" panose="020B0604020202020204" pitchFamily="34" charset="0"/>
              <a:buChar char="•"/>
            </a:pPr>
            <a:endParaRPr lang="ru-RU" dirty="0">
              <a:solidFill>
                <a:srgbClr val="4BACC6">
                  <a:lumMod val="75000"/>
                </a:srgbClr>
              </a:solidFill>
              <a:latin typeface="Calibri"/>
            </a:endParaRPr>
          </a:p>
          <a:p>
            <a:pPr marL="571471" indent="-571471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Развитие академических свобод вузов;</a:t>
            </a:r>
          </a:p>
          <a:p>
            <a:pPr marL="571471" indent="-571471">
              <a:buFont typeface="Arial" panose="020B0604020202020204" pitchFamily="34" charset="0"/>
              <a:buChar char="•"/>
            </a:pPr>
            <a:endParaRPr lang="ru-RU" dirty="0">
              <a:solidFill>
                <a:srgbClr val="4BACC6">
                  <a:lumMod val="75000"/>
                </a:srgbClr>
              </a:solidFill>
              <a:latin typeface="Calibri"/>
            </a:endParaRPr>
          </a:p>
          <a:p>
            <a:pPr marL="571471" indent="-571471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Преемственность.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3944599" y="11233333"/>
            <a:ext cx="8539334" cy="248266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685766" algn="ctr">
              <a:lnSpc>
                <a:spcPct val="150000"/>
              </a:lnSpc>
            </a:pPr>
            <a:r>
              <a:rPr lang="ru-RU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Работа экспертов Федеральных УМО в рабочих группах </a:t>
            </a:r>
            <a:r>
              <a:rPr lang="ru-RU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Минобрнауки</a:t>
            </a:r>
            <a:r>
              <a:rPr lang="ru-RU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России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834" y="3178732"/>
            <a:ext cx="14782517" cy="986325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37921" y="5648348"/>
            <a:ext cx="15393741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685766" algn="just"/>
            <a:r>
              <a:rPr lang="ru-RU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Основные принципы разработки ФГОС ВО нового поколения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6B5E2A4-72D4-4DC4-9470-54C0EE06E412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7921" y="1587713"/>
            <a:ext cx="23529556" cy="64633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srgbClr val="FFFFFF"/>
                </a:solidFill>
              </a:rPr>
              <a:t>Новое поколение ФГОС ВО</a:t>
            </a:r>
          </a:p>
        </p:txBody>
      </p:sp>
    </p:spTree>
    <p:extLst>
      <p:ext uri="{BB962C8B-B14F-4D97-AF65-F5344CB8AC3E}">
        <p14:creationId xmlns:p14="http://schemas.microsoft.com/office/powerpoint/2010/main" val="3283092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537921" y="1587713"/>
            <a:ext cx="23529556" cy="64633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srgbClr val="FFFFFF"/>
                </a:solidFill>
              </a:rPr>
              <a:t>Разделы ФГОС ВО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486" y="3242502"/>
            <a:ext cx="16616523" cy="922516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46647" y="4230667"/>
            <a:ext cx="6278075" cy="7480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4338" indent="-454338" defTabSz="1453880">
              <a:buFont typeface="Arial" panose="020B0604020202020204" pitchFamily="34" charset="0"/>
              <a:buChar char="•"/>
            </a:pPr>
            <a:r>
              <a:rPr lang="ru-RU" sz="2862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Область применения;</a:t>
            </a:r>
          </a:p>
          <a:p>
            <a:pPr defTabSz="1453880"/>
            <a:endParaRPr lang="ru-RU" sz="2862" dirty="0">
              <a:solidFill>
                <a:srgbClr val="4BACC6">
                  <a:lumMod val="75000"/>
                </a:srgbClr>
              </a:solidFill>
              <a:latin typeface="Calibri"/>
            </a:endParaRPr>
          </a:p>
          <a:p>
            <a:pPr marL="454338" indent="-454338" defTabSz="1453880">
              <a:buFont typeface="Arial" panose="020B0604020202020204" pitchFamily="34" charset="0"/>
              <a:buChar char="•"/>
            </a:pPr>
            <a:r>
              <a:rPr lang="ru-RU" sz="2862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Общие положения;</a:t>
            </a:r>
          </a:p>
          <a:p>
            <a:pPr defTabSz="1453880"/>
            <a:endParaRPr lang="ru-RU" sz="2862" dirty="0">
              <a:solidFill>
                <a:srgbClr val="4BACC6">
                  <a:lumMod val="75000"/>
                </a:srgbClr>
              </a:solidFill>
              <a:latin typeface="Calibri"/>
            </a:endParaRPr>
          </a:p>
          <a:p>
            <a:pPr marL="454338" indent="-454338" defTabSz="1453880">
              <a:buFont typeface="Arial" panose="020B0604020202020204" pitchFamily="34" charset="0"/>
              <a:buChar char="•"/>
            </a:pPr>
            <a:r>
              <a:rPr lang="ru-RU" sz="2862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Требования к структуре и объему программы;</a:t>
            </a:r>
          </a:p>
          <a:p>
            <a:pPr marL="454338" indent="-454338" defTabSz="1453880">
              <a:buFont typeface="Arial" panose="020B0604020202020204" pitchFamily="34" charset="0"/>
              <a:buChar char="•"/>
            </a:pPr>
            <a:endParaRPr lang="ru-RU" sz="2862" dirty="0">
              <a:solidFill>
                <a:srgbClr val="4BACC6">
                  <a:lumMod val="75000"/>
                </a:srgbClr>
              </a:solidFill>
              <a:latin typeface="Calibri"/>
            </a:endParaRPr>
          </a:p>
          <a:p>
            <a:pPr marL="454338" indent="-454338" defTabSz="1453880">
              <a:buFont typeface="Arial" panose="020B0604020202020204" pitchFamily="34" charset="0"/>
              <a:buChar char="•"/>
            </a:pPr>
            <a:r>
              <a:rPr lang="ru-RU" sz="2862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Требования к результатам освоения;</a:t>
            </a:r>
          </a:p>
          <a:p>
            <a:pPr marL="454338" indent="-454338" defTabSz="1453880">
              <a:buFont typeface="Arial" panose="020B0604020202020204" pitchFamily="34" charset="0"/>
              <a:buChar char="•"/>
            </a:pPr>
            <a:endParaRPr lang="ru-RU" sz="2862" dirty="0">
              <a:solidFill>
                <a:srgbClr val="4BACC6">
                  <a:lumMod val="75000"/>
                </a:srgbClr>
              </a:solidFill>
              <a:latin typeface="Calibri"/>
            </a:endParaRPr>
          </a:p>
          <a:p>
            <a:pPr marL="454338" indent="-454338" defTabSz="1453880">
              <a:buFont typeface="Arial" panose="020B0604020202020204" pitchFamily="34" charset="0"/>
              <a:buChar char="•"/>
            </a:pPr>
            <a:r>
              <a:rPr lang="ru-RU" sz="2862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Требования к условиям реализации программ;</a:t>
            </a:r>
          </a:p>
          <a:p>
            <a:pPr marL="454338" indent="-454338" defTabSz="1453880">
              <a:buFont typeface="Arial" panose="020B0604020202020204" pitchFamily="34" charset="0"/>
              <a:buChar char="•"/>
            </a:pPr>
            <a:endParaRPr lang="ru-RU" sz="2862" dirty="0">
              <a:solidFill>
                <a:srgbClr val="4BACC6">
                  <a:lumMod val="75000"/>
                </a:srgbClr>
              </a:solidFill>
              <a:latin typeface="Calibri"/>
            </a:endParaRPr>
          </a:p>
          <a:p>
            <a:pPr marL="454338" indent="-454338" defTabSz="145388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Характеристика направлений подготовки (специальностей).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6926" y="3612461"/>
            <a:ext cx="7752140" cy="848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828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537921" y="1587713"/>
            <a:ext cx="23529556" cy="64633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srgbClr val="FFFFFF"/>
                </a:solidFill>
              </a:rPr>
              <a:t>Структура ФГОС ВО</a:t>
            </a: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7800108" y="2489023"/>
            <a:ext cx="8544655" cy="6720044"/>
          </a:xfrm>
          <a:prstGeom prst="roundRect">
            <a:avLst>
              <a:gd name="adj" fmla="val 6444"/>
            </a:avLst>
          </a:prstGeom>
          <a:solidFill>
            <a:srgbClr val="C0C0C0">
              <a:alpha val="25098"/>
            </a:srgbClr>
          </a:solidFill>
          <a:ln w="1905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defTabSz="1453880"/>
            <a:endParaRPr lang="ko-KR" altLang="en-US" sz="2862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8111494" y="2708745"/>
            <a:ext cx="7921879" cy="698453"/>
          </a:xfrm>
          <a:prstGeom prst="roundRect">
            <a:avLst>
              <a:gd name="adj" fmla="val 12343"/>
            </a:avLst>
          </a:prstGeom>
          <a:solidFill>
            <a:srgbClr val="C0C0C0"/>
          </a:solidFill>
          <a:ln w="57150">
            <a:solidFill>
              <a:sysClr val="window" lastClr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1453880">
              <a:defRPr/>
            </a:pPr>
            <a:r>
              <a:rPr lang="ru-RU" altLang="ko-KR" sz="2862" kern="0" dirty="0">
                <a:solidFill>
                  <a:srgbClr val="A5A5A5">
                    <a:lumMod val="75000"/>
                  </a:srgbClr>
                </a:solidFill>
                <a:latin typeface="Calibri"/>
                <a:ea typeface="맑은 고딕" panose="020B0503020000020004" pitchFamily="34" charset="-127"/>
              </a:rPr>
              <a:t>Единая часть ФГОС ВО по УГСН</a:t>
            </a:r>
            <a:endParaRPr lang="ko-KR" altLang="en-US" sz="2862" kern="0" dirty="0">
              <a:solidFill>
                <a:srgbClr val="A5A5A5">
                  <a:lumMod val="75000"/>
                </a:srgbClr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8" name="AutoShape 15"/>
          <p:cNvSpPr>
            <a:spLocks noChangeArrowheads="1"/>
          </p:cNvSpPr>
          <p:nvPr/>
        </p:nvSpPr>
        <p:spPr bwMode="auto">
          <a:xfrm>
            <a:off x="8170657" y="3656001"/>
            <a:ext cx="7862717" cy="450355"/>
          </a:xfrm>
          <a:prstGeom prst="roundRect">
            <a:avLst>
              <a:gd name="adj" fmla="val 12343"/>
            </a:avLst>
          </a:prstGeom>
          <a:solidFill>
            <a:sysClr val="window" lastClr="FFFFFF"/>
          </a:solidFill>
          <a:ln w="19050">
            <a:solidFill>
              <a:srgbClr val="969696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1453880">
              <a:defRPr/>
            </a:pPr>
            <a:r>
              <a:rPr lang="ru-RU" altLang="ko-KR" sz="2225" kern="0" dirty="0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rPr>
              <a:t>Область применения</a:t>
            </a:r>
            <a:endParaRPr lang="ko-KR" altLang="en-US" sz="2225" kern="0" dirty="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9" name="AutoShape 15"/>
          <p:cNvSpPr>
            <a:spLocks noChangeArrowheads="1"/>
          </p:cNvSpPr>
          <p:nvPr/>
        </p:nvSpPr>
        <p:spPr bwMode="auto">
          <a:xfrm>
            <a:off x="8170655" y="4273652"/>
            <a:ext cx="7862717" cy="450355"/>
          </a:xfrm>
          <a:prstGeom prst="roundRect">
            <a:avLst>
              <a:gd name="adj" fmla="val 12343"/>
            </a:avLst>
          </a:prstGeom>
          <a:solidFill>
            <a:sysClr val="window" lastClr="FFFFFF"/>
          </a:solidFill>
          <a:ln w="19050">
            <a:solidFill>
              <a:srgbClr val="969696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1453880">
              <a:defRPr/>
            </a:pPr>
            <a:r>
              <a:rPr lang="ru-RU" altLang="ko-KR" sz="2225" kern="0" dirty="0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rPr>
              <a:t>Общие положения</a:t>
            </a:r>
            <a:endParaRPr lang="ko-KR" altLang="en-US" sz="2225" kern="0" dirty="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10" name="AutoShape 15"/>
          <p:cNvSpPr>
            <a:spLocks noChangeArrowheads="1"/>
          </p:cNvSpPr>
          <p:nvPr/>
        </p:nvSpPr>
        <p:spPr bwMode="auto">
          <a:xfrm>
            <a:off x="8170653" y="4891301"/>
            <a:ext cx="7862717" cy="450355"/>
          </a:xfrm>
          <a:prstGeom prst="roundRect">
            <a:avLst>
              <a:gd name="adj" fmla="val 12343"/>
            </a:avLst>
          </a:prstGeom>
          <a:solidFill>
            <a:sysClr val="window" lastClr="FFFFFF"/>
          </a:solidFill>
          <a:ln w="19050">
            <a:solidFill>
              <a:srgbClr val="969696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1453880">
              <a:defRPr/>
            </a:pPr>
            <a:r>
              <a:rPr lang="ru-RU" altLang="ko-KR" sz="2225" kern="0" dirty="0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rPr>
              <a:t>Требования к структуре и объему программы</a:t>
            </a:r>
            <a:endParaRPr lang="ko-KR" altLang="en-US" sz="2225" kern="0" dirty="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15" name="AutoShape 15"/>
          <p:cNvSpPr>
            <a:spLocks noChangeArrowheads="1"/>
          </p:cNvSpPr>
          <p:nvPr/>
        </p:nvSpPr>
        <p:spPr bwMode="auto">
          <a:xfrm>
            <a:off x="8170656" y="5615239"/>
            <a:ext cx="7862717" cy="824003"/>
          </a:xfrm>
          <a:prstGeom prst="roundRect">
            <a:avLst>
              <a:gd name="adj" fmla="val 12343"/>
            </a:avLst>
          </a:prstGeom>
          <a:solidFill>
            <a:sysClr val="window" lastClr="FFFFFF"/>
          </a:solidFill>
          <a:ln w="19050">
            <a:solidFill>
              <a:srgbClr val="969696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1453880">
              <a:defRPr/>
            </a:pPr>
            <a:r>
              <a:rPr lang="ru-RU" altLang="ko-KR" sz="2225" kern="0" dirty="0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rPr>
              <a:t>Требования к результатам освоения,</a:t>
            </a:r>
          </a:p>
          <a:p>
            <a:pPr algn="ctr" defTabSz="1453880">
              <a:defRPr/>
            </a:pPr>
            <a:r>
              <a:rPr lang="ru-RU" altLang="ko-KR" sz="2225" kern="0" dirty="0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rPr>
              <a:t>Требования к результатам обучения</a:t>
            </a:r>
            <a:endParaRPr lang="ko-KR" altLang="en-US" sz="2225" kern="0" dirty="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16" name="AutoShape 15"/>
          <p:cNvSpPr>
            <a:spLocks noChangeArrowheads="1"/>
          </p:cNvSpPr>
          <p:nvPr/>
        </p:nvSpPr>
        <p:spPr bwMode="auto">
          <a:xfrm>
            <a:off x="8170656" y="6606536"/>
            <a:ext cx="7862717" cy="450355"/>
          </a:xfrm>
          <a:prstGeom prst="roundRect">
            <a:avLst>
              <a:gd name="adj" fmla="val 12343"/>
            </a:avLst>
          </a:prstGeom>
          <a:solidFill>
            <a:sysClr val="window" lastClr="FFFFFF"/>
          </a:solidFill>
          <a:ln w="19050">
            <a:solidFill>
              <a:srgbClr val="969696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1453880">
              <a:defRPr/>
            </a:pPr>
            <a:r>
              <a:rPr lang="ru-RU" altLang="ko-KR" sz="2225" kern="0" dirty="0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rPr>
              <a:t>Требования к условиям реализации программ</a:t>
            </a:r>
            <a:endParaRPr lang="ko-KR" altLang="en-US" sz="2225" kern="0" dirty="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17" name="AutoShape 15"/>
          <p:cNvSpPr>
            <a:spLocks noChangeArrowheads="1"/>
          </p:cNvSpPr>
          <p:nvPr/>
        </p:nvSpPr>
        <p:spPr bwMode="auto">
          <a:xfrm>
            <a:off x="8141077" y="8221023"/>
            <a:ext cx="7862717" cy="988041"/>
          </a:xfrm>
          <a:prstGeom prst="roundRect">
            <a:avLst>
              <a:gd name="adj" fmla="val 12343"/>
            </a:avLst>
          </a:prstGeom>
          <a:solidFill>
            <a:schemeClr val="accent2">
              <a:lumMod val="60000"/>
              <a:lumOff val="40000"/>
              <a:alpha val="41000"/>
            </a:schemeClr>
          </a:solidFill>
          <a:ln w="19050">
            <a:solidFill>
              <a:srgbClr val="969696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1453880">
              <a:defRPr/>
            </a:pPr>
            <a:r>
              <a:rPr lang="ru-RU" altLang="ko-KR" sz="2225" kern="0" dirty="0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rPr>
              <a:t>Дифференцированные показатели по уровням (Б,С,М)</a:t>
            </a:r>
            <a:endParaRPr lang="ko-KR" altLang="en-US" sz="2225" kern="0" dirty="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18" name="AutoShape 4"/>
          <p:cNvSpPr>
            <a:spLocks noChangeArrowheads="1"/>
          </p:cNvSpPr>
          <p:nvPr/>
        </p:nvSpPr>
        <p:spPr bwMode="auto">
          <a:xfrm>
            <a:off x="3533384" y="10013099"/>
            <a:ext cx="5625170" cy="1120692"/>
          </a:xfrm>
          <a:prstGeom prst="roundRect">
            <a:avLst>
              <a:gd name="adj" fmla="val 6444"/>
            </a:avLst>
          </a:prstGeom>
          <a:solidFill>
            <a:srgbClr val="009FDF">
              <a:lumMod val="20000"/>
              <a:lumOff val="80000"/>
              <a:alpha val="25000"/>
            </a:srgbClr>
          </a:solidFill>
          <a:ln w="1905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1453880">
              <a:defRPr/>
            </a:pPr>
            <a:r>
              <a:rPr lang="ru-RU" altLang="ko-KR" sz="2862" kern="0" dirty="0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rPr>
              <a:t>Характеристика направления</a:t>
            </a:r>
          </a:p>
          <a:p>
            <a:pPr algn="ctr" defTabSz="1453880">
              <a:defRPr/>
            </a:pPr>
            <a:r>
              <a:rPr lang="ru-RU" altLang="ko-KR" sz="2862" kern="0" dirty="0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rPr>
              <a:t>б</a:t>
            </a:r>
            <a:r>
              <a:rPr lang="ru-RU" altLang="ko-KR" sz="2862" kern="0" dirty="0" err="1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rPr>
              <a:t>акалавриата</a:t>
            </a:r>
            <a:endParaRPr lang="ko-KR" altLang="en-US" sz="2862" kern="0" dirty="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19" name="AutoShape 15"/>
          <p:cNvSpPr>
            <a:spLocks noChangeArrowheads="1"/>
          </p:cNvSpPr>
          <p:nvPr/>
        </p:nvSpPr>
        <p:spPr bwMode="auto">
          <a:xfrm>
            <a:off x="8170656" y="7224186"/>
            <a:ext cx="7862717" cy="723254"/>
          </a:xfrm>
          <a:prstGeom prst="roundRect">
            <a:avLst>
              <a:gd name="adj" fmla="val 12343"/>
            </a:avLst>
          </a:prstGeom>
          <a:solidFill>
            <a:sysClr val="window" lastClr="FFFFFF"/>
          </a:solidFill>
          <a:ln w="19050">
            <a:solidFill>
              <a:srgbClr val="969696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1453880">
              <a:defRPr/>
            </a:pPr>
            <a:r>
              <a:rPr lang="ru-RU" altLang="ko-KR" sz="2225" kern="0" dirty="0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rPr>
              <a:t>Характеристика направлений подготовки </a:t>
            </a:r>
          </a:p>
          <a:p>
            <a:pPr algn="ctr" defTabSz="1453880">
              <a:defRPr/>
            </a:pPr>
            <a:r>
              <a:rPr lang="ru-RU" altLang="ko-KR" sz="2225" kern="0" dirty="0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rPr>
              <a:t>(специальностей)</a:t>
            </a:r>
            <a:endParaRPr lang="ko-KR" altLang="en-US" sz="2225" kern="0" dirty="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20" name="AutoShape 4"/>
          <p:cNvSpPr>
            <a:spLocks noChangeArrowheads="1"/>
          </p:cNvSpPr>
          <p:nvPr/>
        </p:nvSpPr>
        <p:spPr bwMode="auto">
          <a:xfrm>
            <a:off x="9521016" y="10013099"/>
            <a:ext cx="5085681" cy="1120692"/>
          </a:xfrm>
          <a:prstGeom prst="roundRect">
            <a:avLst>
              <a:gd name="adj" fmla="val 6444"/>
            </a:avLst>
          </a:prstGeom>
          <a:solidFill>
            <a:srgbClr val="009FDF">
              <a:lumMod val="20000"/>
              <a:lumOff val="80000"/>
              <a:alpha val="25000"/>
            </a:srgbClr>
          </a:solidFill>
          <a:ln w="1905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1453880">
              <a:defRPr/>
            </a:pPr>
            <a:r>
              <a:rPr lang="ru-RU" altLang="ko-KR" sz="2862" kern="0" dirty="0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rPr>
              <a:t>Характеристика специальностей</a:t>
            </a:r>
          </a:p>
        </p:txBody>
      </p:sp>
      <p:sp>
        <p:nvSpPr>
          <p:cNvPr id="21" name="AutoShape 4"/>
          <p:cNvSpPr>
            <a:spLocks noChangeArrowheads="1"/>
          </p:cNvSpPr>
          <p:nvPr/>
        </p:nvSpPr>
        <p:spPr bwMode="auto">
          <a:xfrm>
            <a:off x="14986312" y="10013099"/>
            <a:ext cx="5765016" cy="1120692"/>
          </a:xfrm>
          <a:prstGeom prst="roundRect">
            <a:avLst>
              <a:gd name="adj" fmla="val 6444"/>
            </a:avLst>
          </a:prstGeom>
          <a:solidFill>
            <a:srgbClr val="009FDF">
              <a:lumMod val="20000"/>
              <a:lumOff val="80000"/>
              <a:alpha val="25000"/>
            </a:srgbClr>
          </a:solidFill>
          <a:ln w="1905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1453880">
              <a:defRPr/>
            </a:pPr>
            <a:r>
              <a:rPr lang="ru-RU" altLang="ko-KR" sz="2862" kern="0" dirty="0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rPr>
              <a:t>Характеристика направлений</a:t>
            </a:r>
          </a:p>
          <a:p>
            <a:pPr algn="ctr" defTabSz="1453880">
              <a:defRPr/>
            </a:pPr>
            <a:r>
              <a:rPr lang="ru-RU" altLang="ko-KR" sz="2862" kern="0" dirty="0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rPr>
              <a:t>магистратуры</a:t>
            </a:r>
            <a:endParaRPr lang="ko-KR" altLang="en-US" sz="2862" kern="0" dirty="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8719362" y="9209064"/>
            <a:ext cx="0" cy="80403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15398079" y="9209064"/>
            <a:ext cx="0" cy="80403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12048713" y="9209062"/>
            <a:ext cx="0" cy="80403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9355431" y="9209062"/>
            <a:ext cx="0" cy="383293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55" b="2204"/>
          <a:stretch/>
        </p:blipFill>
        <p:spPr>
          <a:xfrm>
            <a:off x="3966468" y="11514485"/>
            <a:ext cx="1421111" cy="128519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5" r="33020" b="138"/>
          <a:stretch/>
        </p:blipFill>
        <p:spPr>
          <a:xfrm>
            <a:off x="12990109" y="11608492"/>
            <a:ext cx="1287280" cy="131234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415780" y="11863470"/>
            <a:ext cx="3195485" cy="532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453880"/>
            <a:r>
              <a:rPr lang="ru-RU" sz="2862" dirty="0">
                <a:solidFill>
                  <a:prstClr val="black"/>
                </a:solidFill>
                <a:latin typeface="Calibri"/>
              </a:rPr>
              <a:t>уровень ВО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4277390" y="11863470"/>
            <a:ext cx="3195485" cy="532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453880"/>
            <a:r>
              <a:rPr lang="ru-RU" sz="2862" dirty="0">
                <a:solidFill>
                  <a:prstClr val="black"/>
                </a:solidFill>
                <a:latin typeface="Calibri"/>
              </a:rPr>
              <a:t>уровень ВО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397" y="4264503"/>
            <a:ext cx="3685444" cy="368544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8030" y="4264502"/>
            <a:ext cx="3682940" cy="368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10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7244" y="1425973"/>
            <a:ext cx="23529556" cy="120032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Федеральный закон от 26.05.2021 N 144-ФЗ </a:t>
            </a:r>
          </a:p>
          <a:p>
            <a:pPr algn="ctr"/>
            <a:r>
              <a:rPr lang="ru-RU" dirty="0"/>
              <a:t>"О внесении изменений в Федеральный закон "Об образовании в Российской Федерации"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97244" y="2823048"/>
            <a:ext cx="23529556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685766" algn="just"/>
            <a:r>
              <a:rPr lang="ru-RU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Статья 11. Федеральные государственные образовательные стандарты и федеральные государственные требования. Образовательные стандарты</a:t>
            </a:r>
            <a:endParaRPr lang="ru-RU" sz="48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97244" y="4243335"/>
            <a:ext cx="7092006" cy="8309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indent="685766" algn="just">
              <a:spcBef>
                <a:spcPts val="2600"/>
              </a:spcBef>
            </a:pPr>
            <a:r>
              <a:rPr lang="ru-RU" sz="48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Новая</a:t>
            </a:r>
            <a:r>
              <a:rPr lang="ru-RU" sz="48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48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формулировка</a:t>
            </a:r>
            <a:endParaRPr lang="ru-RU" sz="48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404163" y="4243335"/>
            <a:ext cx="15254747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85766" algn="just"/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5. Федеральные государственные образовательные стандарты общего образования разрабатываются по уровням образования. Федеральные государственные образовательные стандарты профессионального образования разрабатываются</a:t>
            </a:r>
          </a:p>
          <a:p>
            <a:pPr indent="685766" algn="just"/>
            <a:endParaRPr lang="ru-RU" sz="28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indent="685766" algn="just"/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по уровням образования либо по профессиям, специальностям и направлениям подготовки по соответствующим уровням профессионального образования или укрупненным группам профессий, специальностей и направлений подготовки, а также по областям и видам профессиональной деятельности, утверждаемым в соответствии с трудовым законодательством.</a:t>
            </a:r>
            <a:endParaRPr lang="ru-RU" sz="4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45" y="5294290"/>
            <a:ext cx="6683005" cy="4453014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6B5E2A4-72D4-4DC4-9470-54C0EE06E412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97244" y="10886816"/>
            <a:ext cx="7274594" cy="97529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Исключен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672053" y="10886816"/>
            <a:ext cx="1525474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85766" algn="just">
              <a:spcBef>
                <a:spcPts val="2600"/>
              </a:spcBef>
            </a:pP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7. Формирование требований федеральных государственных образовательных стандартов профессионального образования к результатам освоения основных образовательных программ профессионального образования в части профессиональной компетенции осуществляется на основе соответствующих </a:t>
            </a:r>
            <a:r>
              <a:rPr lang="ru-RU" sz="2800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hlinkClick r:id="rId3"/>
              </a:rPr>
              <a:t>профессиональных стандартов</a:t>
            </a: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(при наличии).</a:t>
            </a:r>
            <a:endParaRPr lang="ru-RU" sz="2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97244" y="10436325"/>
            <a:ext cx="23529556" cy="0"/>
          </a:xfrm>
          <a:prstGeom prst="line">
            <a:avLst/>
          </a:prstGeom>
          <a:noFill/>
          <a:ln w="38100" cap="flat" cmpd="sng" algn="ctr">
            <a:solidFill>
              <a:srgbClr val="4BACC6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5" name="Прямоугольник 4"/>
          <p:cNvSpPr/>
          <p:nvPr/>
        </p:nvSpPr>
        <p:spPr>
          <a:xfrm>
            <a:off x="3943247" y="305897"/>
            <a:ext cx="202286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Основание для разработки ФГОС ВО нового поколения</a:t>
            </a:r>
          </a:p>
        </p:txBody>
      </p:sp>
    </p:spTree>
    <p:extLst>
      <p:ext uri="{BB962C8B-B14F-4D97-AF65-F5344CB8AC3E}">
        <p14:creationId xmlns:p14="http://schemas.microsoft.com/office/powerpoint/2010/main" val="28425464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537921" y="1587713"/>
            <a:ext cx="23529556" cy="64633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srgbClr val="FFFFFF"/>
                </a:solidFill>
              </a:rPr>
              <a:t>Структура ФГОС ВО </a:t>
            </a:r>
          </a:p>
        </p:txBody>
      </p:sp>
      <p:sp>
        <p:nvSpPr>
          <p:cNvPr id="40" name="AutoShape 15"/>
          <p:cNvSpPr>
            <a:spLocks noChangeArrowheads="1"/>
          </p:cNvSpPr>
          <p:nvPr/>
        </p:nvSpPr>
        <p:spPr bwMode="auto">
          <a:xfrm>
            <a:off x="3323022" y="3657332"/>
            <a:ext cx="7862717" cy="988041"/>
          </a:xfrm>
          <a:prstGeom prst="roundRect">
            <a:avLst>
              <a:gd name="adj" fmla="val 12343"/>
            </a:avLst>
          </a:prstGeom>
          <a:solidFill>
            <a:srgbClr val="C0504D">
              <a:lumMod val="60000"/>
              <a:lumOff val="40000"/>
              <a:alpha val="41000"/>
            </a:srgbClr>
          </a:solidFill>
          <a:ln w="19050">
            <a:solidFill>
              <a:srgbClr val="969696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14538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ko-KR" sz="222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</a:rPr>
              <a:t>Дифференцированные показатели по уровням (Б,С,М)</a:t>
            </a:r>
          </a:p>
          <a:p>
            <a:pPr marL="0" marR="0" lvl="0" indent="0" algn="ctr" defTabSz="14538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ko-KR" sz="222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</a:rPr>
              <a:t>ПРИМЕРЫ</a:t>
            </a:r>
            <a:endParaRPr kumimoji="0" lang="ko-KR" altLang="en-US" sz="2225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914950" y="4713487"/>
            <a:ext cx="2397070" cy="1131597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1893" y="2746177"/>
            <a:ext cx="5631811" cy="3344191"/>
          </a:xfrm>
          <a:prstGeom prst="rect">
            <a:avLst/>
          </a:prstGeom>
        </p:spPr>
      </p:pic>
      <p:sp>
        <p:nvSpPr>
          <p:cNvPr id="43" name="Прямоугольник 42"/>
          <p:cNvSpPr/>
          <p:nvPr/>
        </p:nvSpPr>
        <p:spPr>
          <a:xfrm>
            <a:off x="3295577" y="4713488"/>
            <a:ext cx="12459870" cy="1658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453880"/>
            <a:r>
              <a:rPr lang="ru-RU" sz="2544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4.2. Объем Программы </a:t>
            </a:r>
            <a:r>
              <a:rPr lang="ru-RU" sz="2544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бакалавриата</a:t>
            </a:r>
            <a:r>
              <a:rPr lang="ru-RU" sz="2544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544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специалитета</a:t>
            </a:r>
            <a:r>
              <a:rPr lang="ru-RU" sz="2544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магистратуры вне зависимости от формы обучения, применяемых образовательных технологий, реализации программы с использованием сетевой формы, реализации программы по индивидуальному учебному плану составляет:</a:t>
            </a:r>
            <a:endParaRPr lang="ru-RU" sz="2544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4" name="Таблица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7290386"/>
              </p:ext>
            </p:extLst>
          </p:nvPr>
        </p:nvGraphicFramePr>
        <p:xfrm>
          <a:off x="3167355" y="6457255"/>
          <a:ext cx="12588096" cy="1998932"/>
        </p:xfrm>
        <a:graphic>
          <a:graphicData uri="http://schemas.openxmlformats.org/drawingml/2006/table">
            <a:tbl>
              <a:tblPr firstRow="1" bandRow="1"/>
              <a:tblGrid>
                <a:gridCol w="6294048">
                  <a:extLst>
                    <a:ext uri="{9D8B030D-6E8A-4147-A177-3AD203B41FA5}">
                      <a16:colId xmlns:a16="http://schemas.microsoft.com/office/drawing/2014/main" val="129510066"/>
                    </a:ext>
                  </a:extLst>
                </a:gridCol>
                <a:gridCol w="6294048">
                  <a:extLst>
                    <a:ext uri="{9D8B030D-6E8A-4147-A177-3AD203B41FA5}">
                      <a16:colId xmlns:a16="http://schemas.microsoft.com/office/drawing/2014/main" val="1146202877"/>
                    </a:ext>
                  </a:extLst>
                </a:gridCol>
              </a:tblGrid>
              <a:tr h="499733">
                <a:tc>
                  <a:txBody>
                    <a:bodyPr/>
                    <a:lstStyle>
                      <a:lvl1pPr marL="0" algn="l" defTabSz="1828709" rtl="0" eaLnBrk="1" latinLnBrk="0" hangingPunct="1">
                        <a:defRPr sz="36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914354" algn="l" defTabSz="1828709" rtl="0" eaLnBrk="1" latinLnBrk="0" hangingPunct="1">
                        <a:defRPr sz="36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828709" algn="l" defTabSz="1828709" rtl="0" eaLnBrk="1" latinLnBrk="0" hangingPunct="1">
                        <a:defRPr sz="36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2743063" algn="l" defTabSz="1828709" rtl="0" eaLnBrk="1" latinLnBrk="0" hangingPunct="1">
                        <a:defRPr sz="36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3657417" algn="l" defTabSz="1828709" rtl="0" eaLnBrk="1" latinLnBrk="0" hangingPunct="1">
                        <a:defRPr sz="36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4571771" algn="l" defTabSz="1828709" rtl="0" eaLnBrk="1" latinLnBrk="0" hangingPunct="1">
                        <a:defRPr sz="36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5486126" algn="l" defTabSz="1828709" rtl="0" eaLnBrk="1" latinLnBrk="0" hangingPunct="1">
                        <a:defRPr sz="36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6400480" algn="l" defTabSz="1828709" rtl="0" eaLnBrk="1" latinLnBrk="0" hangingPunct="1">
                        <a:defRPr sz="36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7314834" algn="l" defTabSz="1828709" rtl="0" eaLnBrk="1" latinLnBrk="0" hangingPunct="1">
                        <a:defRPr sz="36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2200" dirty="0"/>
                        <a:t>Объем программы по уровням образования</a:t>
                      </a:r>
                    </a:p>
                  </a:txBody>
                  <a:tcPr marL="145387" marR="145387" marT="72693" marB="72693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C0504D"/>
                      </a:solidFill>
                    </a:lnT>
                    <a:lnB w="12700" cmpd="sng">
                      <a:solidFill>
                        <a:srgbClr val="C0504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828709" rtl="0" eaLnBrk="1" latinLnBrk="0" hangingPunct="1">
                        <a:defRPr sz="36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914354" algn="l" defTabSz="1828709" rtl="0" eaLnBrk="1" latinLnBrk="0" hangingPunct="1">
                        <a:defRPr sz="36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828709" algn="l" defTabSz="1828709" rtl="0" eaLnBrk="1" latinLnBrk="0" hangingPunct="1">
                        <a:defRPr sz="36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2743063" algn="l" defTabSz="1828709" rtl="0" eaLnBrk="1" latinLnBrk="0" hangingPunct="1">
                        <a:defRPr sz="36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3657417" algn="l" defTabSz="1828709" rtl="0" eaLnBrk="1" latinLnBrk="0" hangingPunct="1">
                        <a:defRPr sz="36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4571771" algn="l" defTabSz="1828709" rtl="0" eaLnBrk="1" latinLnBrk="0" hangingPunct="1">
                        <a:defRPr sz="36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5486126" algn="l" defTabSz="1828709" rtl="0" eaLnBrk="1" latinLnBrk="0" hangingPunct="1">
                        <a:defRPr sz="36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6400480" algn="l" defTabSz="1828709" rtl="0" eaLnBrk="1" latinLnBrk="0" hangingPunct="1">
                        <a:defRPr sz="36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7314834" algn="l" defTabSz="1828709" rtl="0" eaLnBrk="1" latinLnBrk="0" hangingPunct="1">
                        <a:defRPr sz="36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200" dirty="0" err="1"/>
                        <a:t>з.е</a:t>
                      </a:r>
                      <a:r>
                        <a:rPr lang="ru-RU" sz="2200" dirty="0"/>
                        <a:t>.</a:t>
                      </a:r>
                    </a:p>
                  </a:txBody>
                  <a:tcPr marL="145387" marR="145387" marT="72693" marB="7269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solidFill>
                        <a:srgbClr val="C0504D"/>
                      </a:solidFill>
                    </a:lnT>
                    <a:lnB w="12700" cmpd="sng">
                      <a:solidFill>
                        <a:srgbClr val="C0504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9940749"/>
                  </a:ext>
                </a:extLst>
              </a:tr>
              <a:tr h="499733">
                <a:tc>
                  <a:txBody>
                    <a:bodyPr/>
                    <a:lstStyle>
                      <a:lvl1pPr marL="0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914354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828709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2743063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3657417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4571771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5486126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6400480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7314834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2200" dirty="0" err="1"/>
                        <a:t>бакалавриата</a:t>
                      </a:r>
                      <a:endParaRPr lang="ru-RU" sz="2200" dirty="0"/>
                    </a:p>
                  </a:txBody>
                  <a:tcPr marL="145387" marR="145387" marT="72693" marB="72693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C0504D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914354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828709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2743063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3657417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4571771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5486126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6400480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7314834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sz="2200" dirty="0"/>
                    </a:p>
                  </a:txBody>
                  <a:tcPr marL="145387" marR="145387" marT="72693" marB="7269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solidFill>
                        <a:srgbClr val="C0504D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033296"/>
                  </a:ext>
                </a:extLst>
              </a:tr>
              <a:tr h="499733">
                <a:tc>
                  <a:txBody>
                    <a:bodyPr/>
                    <a:lstStyle>
                      <a:lvl1pPr marL="0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914354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828709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2743063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3657417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4571771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5486126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6400480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7314834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2200" dirty="0" err="1"/>
                        <a:t>специалитета</a:t>
                      </a:r>
                      <a:endParaRPr lang="ru-RU" sz="2200" dirty="0"/>
                    </a:p>
                  </a:txBody>
                  <a:tcPr marL="145387" marR="145387" marT="72693" marB="72693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914354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828709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2743063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3657417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4571771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5486126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6400480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7314834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sz="2200" dirty="0"/>
                    </a:p>
                  </a:txBody>
                  <a:tcPr marL="145387" marR="145387" marT="72693" marB="7269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7902383"/>
                  </a:ext>
                </a:extLst>
              </a:tr>
              <a:tr h="499733">
                <a:tc>
                  <a:txBody>
                    <a:bodyPr/>
                    <a:lstStyle>
                      <a:lvl1pPr marL="0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914354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828709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2743063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3657417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4571771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5486126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6400480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7314834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2200" dirty="0" err="1"/>
                        <a:t>магистаратуры</a:t>
                      </a:r>
                      <a:endParaRPr lang="ru-RU" sz="2200" dirty="0"/>
                    </a:p>
                  </a:txBody>
                  <a:tcPr marL="145387" marR="145387" marT="72693" marB="72693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solidFill>
                        <a:srgbClr val="C0504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914354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828709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2743063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3657417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4571771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5486126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6400480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7314834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sz="2200" dirty="0"/>
                    </a:p>
                  </a:txBody>
                  <a:tcPr marL="145387" marR="145387" marT="72693" marB="7269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C0504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9657682"/>
                  </a:ext>
                </a:extLst>
              </a:tr>
            </a:tbl>
          </a:graphicData>
        </a:graphic>
      </p:graphicFrame>
      <p:pic>
        <p:nvPicPr>
          <p:cNvPr id="45" name="Рисунок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7300426" y="5912023"/>
            <a:ext cx="2397070" cy="1131597"/>
          </a:xfrm>
          <a:prstGeom prst="rect">
            <a:avLst/>
          </a:prstGeom>
        </p:spPr>
      </p:pic>
      <p:sp>
        <p:nvSpPr>
          <p:cNvPr id="46" name="Прямоугольник 45"/>
          <p:cNvSpPr/>
          <p:nvPr/>
        </p:nvSpPr>
        <p:spPr>
          <a:xfrm>
            <a:off x="3194802" y="8697729"/>
            <a:ext cx="18538906" cy="875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453880"/>
            <a:r>
              <a:rPr lang="ru-RU" sz="254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5.2. Программа </a:t>
            </a:r>
            <a:r>
              <a:rPr lang="ru-RU" sz="2544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бакалавриата</a:t>
            </a:r>
            <a:r>
              <a:rPr lang="ru-RU" sz="254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544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специалитета</a:t>
            </a:r>
            <a:r>
              <a:rPr lang="ru-RU" sz="254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магистратуры должна устанавливать следующие универсальные компетенции выпускника и планируемые результаты обучения:</a:t>
            </a:r>
          </a:p>
        </p:txBody>
      </p:sp>
      <p:graphicFrame>
        <p:nvGraphicFramePr>
          <p:cNvPr id="47" name="Таблица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1053994"/>
              </p:ext>
            </p:extLst>
          </p:nvPr>
        </p:nvGraphicFramePr>
        <p:xfrm>
          <a:off x="3323019" y="9627505"/>
          <a:ext cx="18260208" cy="3498131"/>
        </p:xfrm>
        <a:graphic>
          <a:graphicData uri="http://schemas.openxmlformats.org/drawingml/2006/table">
            <a:tbl>
              <a:tblPr firstRow="1" bandRow="1"/>
              <a:tblGrid>
                <a:gridCol w="9130104">
                  <a:extLst>
                    <a:ext uri="{9D8B030D-6E8A-4147-A177-3AD203B41FA5}">
                      <a16:colId xmlns:a16="http://schemas.microsoft.com/office/drawing/2014/main" val="129510066"/>
                    </a:ext>
                  </a:extLst>
                </a:gridCol>
                <a:gridCol w="9130104">
                  <a:extLst>
                    <a:ext uri="{9D8B030D-6E8A-4147-A177-3AD203B41FA5}">
                      <a16:colId xmlns:a16="http://schemas.microsoft.com/office/drawing/2014/main" val="1146202877"/>
                    </a:ext>
                  </a:extLst>
                </a:gridCol>
              </a:tblGrid>
              <a:tr h="499733">
                <a:tc>
                  <a:txBody>
                    <a:bodyPr/>
                    <a:lstStyle>
                      <a:lvl1pPr marL="0" algn="l" defTabSz="1828709" rtl="0" eaLnBrk="1" latinLnBrk="0" hangingPunct="1">
                        <a:defRPr sz="36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914354" algn="l" defTabSz="1828709" rtl="0" eaLnBrk="1" latinLnBrk="0" hangingPunct="1">
                        <a:defRPr sz="36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828709" algn="l" defTabSz="1828709" rtl="0" eaLnBrk="1" latinLnBrk="0" hangingPunct="1">
                        <a:defRPr sz="36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2743063" algn="l" defTabSz="1828709" rtl="0" eaLnBrk="1" latinLnBrk="0" hangingPunct="1">
                        <a:defRPr sz="36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3657417" algn="l" defTabSz="1828709" rtl="0" eaLnBrk="1" latinLnBrk="0" hangingPunct="1">
                        <a:defRPr sz="36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4571771" algn="l" defTabSz="1828709" rtl="0" eaLnBrk="1" latinLnBrk="0" hangingPunct="1">
                        <a:defRPr sz="36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5486126" algn="l" defTabSz="1828709" rtl="0" eaLnBrk="1" latinLnBrk="0" hangingPunct="1">
                        <a:defRPr sz="36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6400480" algn="l" defTabSz="1828709" rtl="0" eaLnBrk="1" latinLnBrk="0" hangingPunct="1">
                        <a:defRPr sz="36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7314834" algn="l" defTabSz="1828709" rtl="0" eaLnBrk="1" latinLnBrk="0" hangingPunct="1">
                        <a:defRPr sz="36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200" dirty="0"/>
                        <a:t>Код и содержание универсальных компетенций</a:t>
                      </a:r>
                    </a:p>
                  </a:txBody>
                  <a:tcPr marL="145387" marR="145387" marT="72693" marB="72693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C0504D"/>
                      </a:solidFill>
                    </a:lnT>
                    <a:lnB w="12700" cmpd="sng">
                      <a:solidFill>
                        <a:srgbClr val="C0504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828709" rtl="0" eaLnBrk="1" latinLnBrk="0" hangingPunct="1">
                        <a:defRPr sz="36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914354" algn="l" defTabSz="1828709" rtl="0" eaLnBrk="1" latinLnBrk="0" hangingPunct="1">
                        <a:defRPr sz="36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828709" algn="l" defTabSz="1828709" rtl="0" eaLnBrk="1" latinLnBrk="0" hangingPunct="1">
                        <a:defRPr sz="36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2743063" algn="l" defTabSz="1828709" rtl="0" eaLnBrk="1" latinLnBrk="0" hangingPunct="1">
                        <a:defRPr sz="36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3657417" algn="l" defTabSz="1828709" rtl="0" eaLnBrk="1" latinLnBrk="0" hangingPunct="1">
                        <a:defRPr sz="36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4571771" algn="l" defTabSz="1828709" rtl="0" eaLnBrk="1" latinLnBrk="0" hangingPunct="1">
                        <a:defRPr sz="36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5486126" algn="l" defTabSz="1828709" rtl="0" eaLnBrk="1" latinLnBrk="0" hangingPunct="1">
                        <a:defRPr sz="36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6400480" algn="l" defTabSz="1828709" rtl="0" eaLnBrk="1" latinLnBrk="0" hangingPunct="1">
                        <a:defRPr sz="36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7314834" algn="l" defTabSz="1828709" rtl="0" eaLnBrk="1" latinLnBrk="0" hangingPunct="1">
                        <a:defRPr sz="36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200" dirty="0"/>
                        <a:t>Код и содержание планируемых результатов обучения </a:t>
                      </a:r>
                    </a:p>
                  </a:txBody>
                  <a:tcPr marL="145387" marR="145387" marT="72693" marB="7269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solidFill>
                        <a:srgbClr val="C0504D"/>
                      </a:solidFill>
                    </a:lnT>
                    <a:lnB w="12700" cmpd="sng">
                      <a:solidFill>
                        <a:srgbClr val="C0504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9940749"/>
                  </a:ext>
                </a:extLst>
              </a:tr>
              <a:tr h="499733">
                <a:tc gridSpan="2">
                  <a:txBody>
                    <a:bodyPr/>
                    <a:lstStyle>
                      <a:lvl1pPr marL="0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914354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828709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2743063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3657417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4571771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5486126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6400480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7314834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200" dirty="0"/>
                        <a:t>                                                                                                                                                    </a:t>
                      </a:r>
                      <a:r>
                        <a:rPr lang="ru-RU" sz="2200" dirty="0" err="1"/>
                        <a:t>Бакалавриат</a:t>
                      </a:r>
                      <a:endParaRPr lang="ru-RU" sz="2200" dirty="0"/>
                    </a:p>
                  </a:txBody>
                  <a:tcPr marL="145387" marR="145387" marT="72693" marB="72693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C0504D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473033296"/>
                  </a:ext>
                </a:extLst>
              </a:tr>
              <a:tr h="499733">
                <a:tc>
                  <a:txBody>
                    <a:bodyPr/>
                    <a:lstStyle>
                      <a:lvl1pPr marL="0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914354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828709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2743063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3657417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4571771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5486126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6400480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7314834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sz="2200" dirty="0"/>
                    </a:p>
                  </a:txBody>
                  <a:tcPr marL="145387" marR="145387" marT="72693" marB="72693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914354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828709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2743063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3657417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4571771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5486126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6400480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7314834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sz="2200" dirty="0"/>
                    </a:p>
                  </a:txBody>
                  <a:tcPr marL="145387" marR="145387" marT="72693" marB="7269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7902383"/>
                  </a:ext>
                </a:extLst>
              </a:tr>
              <a:tr h="499733">
                <a:tc gridSpan="2">
                  <a:txBody>
                    <a:bodyPr/>
                    <a:lstStyle>
                      <a:lvl1pPr marL="0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914354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828709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2743063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3657417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4571771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5486126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6400480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7314834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200" dirty="0"/>
                        <a:t>                                                                                                                                                     </a:t>
                      </a:r>
                      <a:r>
                        <a:rPr lang="ru-RU" sz="2200" dirty="0" err="1"/>
                        <a:t>Специалитет</a:t>
                      </a:r>
                      <a:endParaRPr lang="ru-RU" sz="2200" dirty="0"/>
                    </a:p>
                  </a:txBody>
                  <a:tcPr marL="145387" marR="145387" marT="72693" marB="7269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039657682"/>
                  </a:ext>
                </a:extLst>
              </a:tr>
              <a:tr h="499733">
                <a:tc>
                  <a:txBody>
                    <a:bodyPr/>
                    <a:lstStyle>
                      <a:lvl1pPr marL="0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914354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828709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2743063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3657417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4571771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5486126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6400480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7314834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sz="2200" dirty="0"/>
                    </a:p>
                  </a:txBody>
                  <a:tcPr marL="145387" marR="145387" marT="72693" marB="72693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914354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828709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2743063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3657417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4571771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5486126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6400480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7314834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sz="2200" dirty="0"/>
                    </a:p>
                  </a:txBody>
                  <a:tcPr marL="145387" marR="145387" marT="72693" marB="7269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43251"/>
                  </a:ext>
                </a:extLst>
              </a:tr>
              <a:tr h="499733">
                <a:tc gridSpan="2">
                  <a:txBody>
                    <a:bodyPr/>
                    <a:lstStyle>
                      <a:lvl1pPr marL="0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914354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828709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2743063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3657417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4571771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5486126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6400480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7314834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/>
                        <a:t>                                                                                                                                                         </a:t>
                      </a:r>
                      <a:r>
                        <a:rPr lang="ru-RU" sz="2200" dirty="0" err="1"/>
                        <a:t>Магистаратура</a:t>
                      </a:r>
                      <a:endParaRPr lang="ru-RU" sz="2200" dirty="0"/>
                    </a:p>
                  </a:txBody>
                  <a:tcPr marL="145387" marR="145387" marT="72693" marB="7269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97089964"/>
                  </a:ext>
                </a:extLst>
              </a:tr>
              <a:tr h="499733">
                <a:tc>
                  <a:txBody>
                    <a:bodyPr/>
                    <a:lstStyle>
                      <a:lvl1pPr marL="0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914354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828709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2743063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3657417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4571771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5486126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6400480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7314834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sz="2200" dirty="0"/>
                    </a:p>
                  </a:txBody>
                  <a:tcPr marL="145387" marR="145387" marT="72693" marB="72693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solidFill>
                        <a:srgbClr val="C0504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914354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828709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2743063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3657417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4571771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5486126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6400480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7314834" algn="l" defTabSz="1828709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sz="2200" dirty="0"/>
                    </a:p>
                  </a:txBody>
                  <a:tcPr marL="145387" marR="145387" marT="72693" marB="7269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C0504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2623862"/>
                  </a:ext>
                </a:extLst>
              </a:tr>
            </a:tbl>
          </a:graphicData>
        </a:graphic>
      </p:graphicFrame>
      <p:cxnSp>
        <p:nvCxnSpPr>
          <p:cNvPr id="3" name="Прямая соединительная линия 2"/>
          <p:cNvCxnSpPr>
            <a:endCxn id="47" idx="2"/>
          </p:cNvCxnSpPr>
          <p:nvPr/>
        </p:nvCxnSpPr>
        <p:spPr>
          <a:xfrm>
            <a:off x="12449908" y="9573097"/>
            <a:ext cx="3215" cy="3552539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55181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537921" y="1587713"/>
            <a:ext cx="23529556" cy="64633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srgbClr val="FFFFFF"/>
                </a:solidFill>
              </a:rPr>
              <a:t>Структура компетенций в ФГОС ВО</a:t>
            </a:r>
          </a:p>
        </p:txBody>
      </p:sp>
      <p:sp>
        <p:nvSpPr>
          <p:cNvPr id="12" name="AutoShape 4"/>
          <p:cNvSpPr>
            <a:spLocks noChangeArrowheads="1"/>
          </p:cNvSpPr>
          <p:nvPr/>
        </p:nvSpPr>
        <p:spPr bwMode="auto">
          <a:xfrm>
            <a:off x="2973064" y="9864962"/>
            <a:ext cx="18286685" cy="2874784"/>
          </a:xfrm>
          <a:prstGeom prst="roundRect">
            <a:avLst>
              <a:gd name="adj" fmla="val 6444"/>
            </a:avLst>
          </a:prstGeom>
          <a:solidFill>
            <a:schemeClr val="accent3">
              <a:lumMod val="50000"/>
            </a:schemeClr>
          </a:solidFill>
          <a:ln w="1905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defTabSz="1453880"/>
            <a:endParaRPr lang="ko-KR" altLang="en-US" sz="2862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auto">
          <a:xfrm>
            <a:off x="2973066" y="2959435"/>
            <a:ext cx="18286685" cy="6905529"/>
          </a:xfrm>
          <a:prstGeom prst="roundRect">
            <a:avLst>
              <a:gd name="adj" fmla="val 6444"/>
            </a:avLst>
          </a:prstGeom>
          <a:solidFill>
            <a:srgbClr val="C0C0C0">
              <a:alpha val="25098"/>
            </a:srgbClr>
          </a:solidFill>
          <a:ln w="1905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defTabSz="1453880"/>
            <a:endParaRPr lang="ko-KR" altLang="en-US" sz="2862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grpSp>
        <p:nvGrpSpPr>
          <p:cNvPr id="14" name="Группа 13"/>
          <p:cNvGrpSpPr/>
          <p:nvPr/>
        </p:nvGrpSpPr>
        <p:grpSpPr>
          <a:xfrm rot="10800000">
            <a:off x="7317023" y="4920250"/>
            <a:ext cx="9467824" cy="3105408"/>
            <a:chOff x="3432251" y="2237497"/>
            <a:chExt cx="5954712" cy="1953121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5535799" y="2558668"/>
              <a:ext cx="2025440" cy="1631950"/>
              <a:chOff x="5209720" y="2559590"/>
              <a:chExt cx="2025440" cy="1631950"/>
            </a:xfrm>
          </p:grpSpPr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1E73D86D-F0A4-4891-966A-1A3C7EF965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07258" y="2559590"/>
                <a:ext cx="1630363" cy="1631950"/>
              </a:xfrm>
              <a:prstGeom prst="ellipse">
                <a:avLst/>
              </a:prstGeom>
              <a:solidFill>
                <a:srgbClr val="0061B2"/>
              </a:solidFill>
              <a:ln w="12700" algn="ctr">
                <a:solidFill>
                  <a:sysClr val="window" lastClr="FFFF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1453880" eaLnBrk="1" hangingPunct="1">
                  <a:defRPr/>
                </a:pPr>
                <a:endParaRPr lang="zh-TW" altLang="en-US" sz="2862" kern="0">
                  <a:solidFill>
                    <a:prstClr val="black"/>
                  </a:solidFill>
                  <a:ea typeface="PMingLiU" panose="02020500000000000000" pitchFamily="18" charset="-120"/>
                </a:endParaRPr>
              </a:p>
            </p:txBody>
          </p:sp>
          <p:sp>
            <p:nvSpPr>
              <p:cNvPr id="19" name="Text Box 19">
                <a:extLst>
                  <a:ext uri="{FF2B5EF4-FFF2-40B4-BE49-F238E27FC236}">
                    <a16:creationId xmlns:a16="http://schemas.microsoft.com/office/drawing/2014/main" id="{666B6A36-E302-4C31-BB04-15429A13D95A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 rot="10800000">
                <a:off x="5209720" y="3203998"/>
                <a:ext cx="2025440" cy="443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ctr">
                <a:spAutoFit/>
              </a:bodyPr>
              <a:lstStyle>
                <a:lvl1pPr defTabSz="801688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801688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801688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801688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801688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274671" eaLnBrk="1" hangingPunct="1">
                  <a:spcAft>
                    <a:spcPct val="40000"/>
                  </a:spcAft>
                  <a:defRPr/>
                </a:pPr>
                <a:r>
                  <a:rPr lang="ru-RU" altLang="zh-TW" sz="1908" kern="0" noProof="1">
                    <a:solidFill>
                      <a:prstClr val="white"/>
                    </a:solidFill>
                  </a:rPr>
                  <a:t>Базовые </a:t>
                </a:r>
              </a:p>
              <a:p>
                <a:pPr algn="ctr" defTabSz="1274671" eaLnBrk="1" hangingPunct="1">
                  <a:spcAft>
                    <a:spcPct val="40000"/>
                  </a:spcAft>
                  <a:defRPr/>
                </a:pPr>
                <a:r>
                  <a:rPr lang="ru-RU" altLang="zh-TW" sz="1908" kern="0" noProof="1">
                    <a:solidFill>
                      <a:prstClr val="white"/>
                    </a:solidFill>
                  </a:rPr>
                  <a:t>компетенции</a:t>
                </a:r>
                <a:endParaRPr lang="en-US" altLang="zh-TW" sz="1908" kern="0" noProof="1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0" name="Group 37">
                <a:extLst>
                  <a:ext uri="{FF2B5EF4-FFF2-40B4-BE49-F238E27FC236}">
                    <a16:creationId xmlns:a16="http://schemas.microsoft.com/office/drawing/2014/main" id="{7E77DD9E-BC05-4015-90E4-279F029C98B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012122" y="3143789"/>
                <a:ext cx="442914" cy="452438"/>
                <a:chOff x="4706" y="490"/>
                <a:chExt cx="279" cy="285"/>
              </a:xfrm>
            </p:grpSpPr>
            <p:sp>
              <p:nvSpPr>
                <p:cNvPr id="21" name="Line 19">
                  <a:extLst>
                    <a:ext uri="{FF2B5EF4-FFF2-40B4-BE49-F238E27FC236}">
                      <a16:creationId xmlns:a16="http://schemas.microsoft.com/office/drawing/2014/main" id="{967946A2-EF55-427C-8148-669E9EAE7E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-1088192">
                  <a:off x="4769" y="514"/>
                  <a:ext cx="0" cy="0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453880">
                    <a:defRPr/>
                  </a:pPr>
                  <a:endParaRPr lang="zh-CN" altLang="en-US" sz="2862" kern="0">
                    <a:solidFill>
                      <a:prstClr val="black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2" name="Line 20">
                  <a:extLst>
                    <a:ext uri="{FF2B5EF4-FFF2-40B4-BE49-F238E27FC236}">
                      <a16:creationId xmlns:a16="http://schemas.microsoft.com/office/drawing/2014/main" id="{D8757FF0-C37B-4285-A130-5CFA24DE72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-1088192">
                  <a:off x="4769" y="514"/>
                  <a:ext cx="0" cy="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1453880">
                    <a:defRPr/>
                  </a:pPr>
                  <a:endParaRPr lang="zh-CN" altLang="en-US" sz="2862" kern="0">
                    <a:solidFill>
                      <a:prstClr val="black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3" name="Line 21">
                  <a:extLst>
                    <a:ext uri="{FF2B5EF4-FFF2-40B4-BE49-F238E27FC236}">
                      <a16:creationId xmlns:a16="http://schemas.microsoft.com/office/drawing/2014/main" id="{8E6AE629-ACE0-4123-861B-82A5883044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-1088192">
                  <a:off x="4905" y="516"/>
                  <a:ext cx="0" cy="0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453880">
                    <a:defRPr/>
                  </a:pPr>
                  <a:endParaRPr lang="zh-CN" altLang="en-US" sz="2862" kern="0">
                    <a:solidFill>
                      <a:prstClr val="black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4" name="Line 22">
                  <a:extLst>
                    <a:ext uri="{FF2B5EF4-FFF2-40B4-BE49-F238E27FC236}">
                      <a16:creationId xmlns:a16="http://schemas.microsoft.com/office/drawing/2014/main" id="{A86027B1-BE49-43CD-A652-6EB8254201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-1088192">
                  <a:off x="4905" y="516"/>
                  <a:ext cx="0" cy="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1453880">
                    <a:defRPr/>
                  </a:pPr>
                  <a:endParaRPr lang="zh-CN" altLang="en-US" sz="2862" kern="0">
                    <a:solidFill>
                      <a:prstClr val="black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5" name="Line 23">
                  <a:extLst>
                    <a:ext uri="{FF2B5EF4-FFF2-40B4-BE49-F238E27FC236}">
                      <a16:creationId xmlns:a16="http://schemas.microsoft.com/office/drawing/2014/main" id="{959D64F2-EF2F-4738-AFF2-7B262DB401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-1088192">
                  <a:off x="4706" y="696"/>
                  <a:ext cx="0" cy="0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453880">
                    <a:defRPr/>
                  </a:pPr>
                  <a:endParaRPr lang="zh-CN" altLang="en-US" sz="2862" kern="0">
                    <a:solidFill>
                      <a:prstClr val="black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6" name="Line 24">
                  <a:extLst>
                    <a:ext uri="{FF2B5EF4-FFF2-40B4-BE49-F238E27FC236}">
                      <a16:creationId xmlns:a16="http://schemas.microsoft.com/office/drawing/2014/main" id="{E7C0A22B-126C-4939-A570-5B3EFDF8D0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-1088192">
                  <a:off x="4706" y="696"/>
                  <a:ext cx="0" cy="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1453880">
                    <a:defRPr/>
                  </a:pPr>
                  <a:endParaRPr lang="zh-CN" altLang="en-US" sz="2862" kern="0">
                    <a:solidFill>
                      <a:prstClr val="black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7" name="Line 25">
                  <a:extLst>
                    <a:ext uri="{FF2B5EF4-FFF2-40B4-BE49-F238E27FC236}">
                      <a16:creationId xmlns:a16="http://schemas.microsoft.com/office/drawing/2014/main" id="{0D77AA63-7388-40AE-AD48-69F5337F9B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-1088192">
                  <a:off x="4922" y="763"/>
                  <a:ext cx="0" cy="0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453880">
                    <a:defRPr/>
                  </a:pPr>
                  <a:endParaRPr lang="zh-CN" altLang="en-US" sz="2862" kern="0">
                    <a:solidFill>
                      <a:prstClr val="black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8" name="Line 26">
                  <a:extLst>
                    <a:ext uri="{FF2B5EF4-FFF2-40B4-BE49-F238E27FC236}">
                      <a16:creationId xmlns:a16="http://schemas.microsoft.com/office/drawing/2014/main" id="{28F5FF3F-7F0B-44A4-9786-3B22EE8093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-1088192">
                  <a:off x="4922" y="763"/>
                  <a:ext cx="0" cy="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1453880">
                    <a:defRPr/>
                  </a:pPr>
                  <a:endParaRPr lang="zh-CN" altLang="en-US" sz="2862" kern="0">
                    <a:solidFill>
                      <a:prstClr val="black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9" name="Line 27">
                  <a:extLst>
                    <a:ext uri="{FF2B5EF4-FFF2-40B4-BE49-F238E27FC236}">
                      <a16:creationId xmlns:a16="http://schemas.microsoft.com/office/drawing/2014/main" id="{5431784C-BB46-49B5-A232-ABD6E730C3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-1088192">
                  <a:off x="4841" y="490"/>
                  <a:ext cx="0" cy="0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453880">
                    <a:defRPr/>
                  </a:pPr>
                  <a:endParaRPr lang="zh-CN" altLang="en-US" sz="2862" kern="0">
                    <a:solidFill>
                      <a:prstClr val="black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0" name="Line 28">
                  <a:extLst>
                    <a:ext uri="{FF2B5EF4-FFF2-40B4-BE49-F238E27FC236}">
                      <a16:creationId xmlns:a16="http://schemas.microsoft.com/office/drawing/2014/main" id="{2710B6CE-75E8-42D4-BE89-F6F6AAF96B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-1088192">
                  <a:off x="4841" y="490"/>
                  <a:ext cx="0" cy="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1453880">
                    <a:defRPr/>
                  </a:pPr>
                  <a:endParaRPr lang="zh-CN" altLang="en-US" sz="2862" kern="0">
                    <a:solidFill>
                      <a:prstClr val="black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1" name="Line 30">
                  <a:extLst>
                    <a:ext uri="{FF2B5EF4-FFF2-40B4-BE49-F238E27FC236}">
                      <a16:creationId xmlns:a16="http://schemas.microsoft.com/office/drawing/2014/main" id="{B4942ED4-D19D-4455-B7AD-48568E8E69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-1088192">
                  <a:off x="4985" y="630"/>
                  <a:ext cx="0" cy="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1453880">
                    <a:defRPr/>
                  </a:pPr>
                  <a:endParaRPr lang="zh-CN" altLang="en-US" sz="2862" kern="0">
                    <a:solidFill>
                      <a:prstClr val="black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" name="Line 31">
                  <a:extLst>
                    <a:ext uri="{FF2B5EF4-FFF2-40B4-BE49-F238E27FC236}">
                      <a16:creationId xmlns:a16="http://schemas.microsoft.com/office/drawing/2014/main" id="{20BB23DF-8424-47DE-89CD-C031558C17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-1088192">
                  <a:off x="4785" y="775"/>
                  <a:ext cx="0" cy="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1453880">
                    <a:defRPr/>
                  </a:pPr>
                  <a:endParaRPr lang="zh-CN" altLang="en-US" sz="2862" kern="0">
                    <a:solidFill>
                      <a:prstClr val="black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</p:grpSp>
        </p:grpSp>
        <p:cxnSp>
          <p:nvCxnSpPr>
            <p:cNvPr id="16" name="Shape 204"/>
            <p:cNvCxnSpPr>
              <a:stCxn id="18" idx="6"/>
            </p:cNvCxnSpPr>
            <p:nvPr/>
          </p:nvCxnSpPr>
          <p:spPr>
            <a:xfrm flipV="1">
              <a:off x="7363700" y="2237497"/>
              <a:ext cx="2023263" cy="1137146"/>
            </a:xfrm>
            <a:prstGeom prst="bentConnector2">
              <a:avLst/>
            </a:prstGeom>
            <a:noFill/>
            <a:ln w="28575" cap="flat" cmpd="sng" algn="ctr">
              <a:solidFill>
                <a:srgbClr val="4472C4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17" name="Shape 206"/>
            <p:cNvCxnSpPr>
              <a:stCxn id="18" idx="2"/>
            </p:cNvCxnSpPr>
            <p:nvPr/>
          </p:nvCxnSpPr>
          <p:spPr>
            <a:xfrm rot="10800000">
              <a:off x="3432251" y="2244489"/>
              <a:ext cx="2301086" cy="1130155"/>
            </a:xfrm>
            <a:prstGeom prst="bentConnector2">
              <a:avLst/>
            </a:prstGeom>
            <a:noFill/>
            <a:ln w="28575" cap="flat" cmpd="sng" algn="ctr">
              <a:solidFill>
                <a:srgbClr val="4472C4"/>
              </a:solidFill>
              <a:prstDash val="solid"/>
              <a:miter lim="800000"/>
              <a:tailEnd type="arrow"/>
            </a:ln>
            <a:effectLst/>
          </p:spPr>
        </p:cxnSp>
      </p:grpSp>
      <p:sp>
        <p:nvSpPr>
          <p:cNvPr id="33" name="AutoShape 4"/>
          <p:cNvSpPr>
            <a:spLocks noChangeArrowheads="1"/>
          </p:cNvSpPr>
          <p:nvPr/>
        </p:nvSpPr>
        <p:spPr bwMode="auto">
          <a:xfrm>
            <a:off x="5507734" y="7797611"/>
            <a:ext cx="12971068" cy="1699147"/>
          </a:xfrm>
          <a:prstGeom prst="roundRect">
            <a:avLst>
              <a:gd name="adj" fmla="val 6444"/>
            </a:avLst>
          </a:prstGeom>
          <a:solidFill>
            <a:srgbClr val="C0C0C0">
              <a:alpha val="25098"/>
            </a:srgbClr>
          </a:solidFill>
          <a:ln w="1905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defTabSz="1453880"/>
            <a:endParaRPr lang="ko-KR" altLang="en-US" sz="2862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34" name="AutoShape 14"/>
          <p:cNvSpPr>
            <a:spLocks noChangeArrowheads="1"/>
          </p:cNvSpPr>
          <p:nvPr/>
        </p:nvSpPr>
        <p:spPr bwMode="auto">
          <a:xfrm>
            <a:off x="5749109" y="8027465"/>
            <a:ext cx="4107018" cy="1259518"/>
          </a:xfrm>
          <a:prstGeom prst="roundRect">
            <a:avLst>
              <a:gd name="adj" fmla="val 12343"/>
            </a:avLst>
          </a:prstGeom>
          <a:solidFill>
            <a:sysClr val="window" lastClr="FFFFFF"/>
          </a:solidFill>
          <a:ln w="19050">
            <a:solidFill>
              <a:srgbClr val="969696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1453880">
              <a:defRPr/>
            </a:pPr>
            <a:r>
              <a:rPr lang="ru-RU" altLang="ko-KR" sz="2544" kern="0" dirty="0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rPr>
              <a:t>Общепрофессиональные </a:t>
            </a:r>
          </a:p>
          <a:p>
            <a:pPr algn="ctr" defTabSz="1453880">
              <a:defRPr/>
            </a:pPr>
            <a:r>
              <a:rPr lang="ru-RU" altLang="ko-KR" sz="2544" kern="0" dirty="0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rPr>
              <a:t>компетенции</a:t>
            </a:r>
          </a:p>
          <a:p>
            <a:pPr algn="ctr" defTabSz="1453880">
              <a:defRPr/>
            </a:pPr>
            <a:r>
              <a:rPr lang="ru-RU" altLang="ko-KR" sz="2544" kern="0" dirty="0" err="1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rPr>
              <a:t>Бакалавриат</a:t>
            </a:r>
            <a:r>
              <a:rPr lang="ru-RU" altLang="ko-KR" sz="2544" kern="0" dirty="0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rPr>
              <a:t> №1,№2…</a:t>
            </a:r>
            <a:endParaRPr lang="ko-KR" altLang="en-US" sz="2544" kern="0" dirty="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35" name="AutoShape 14"/>
          <p:cNvSpPr>
            <a:spLocks noChangeArrowheads="1"/>
          </p:cNvSpPr>
          <p:nvPr/>
        </p:nvSpPr>
        <p:spPr bwMode="auto">
          <a:xfrm>
            <a:off x="14133094" y="8027465"/>
            <a:ext cx="4107018" cy="1259518"/>
          </a:xfrm>
          <a:prstGeom prst="roundRect">
            <a:avLst>
              <a:gd name="adj" fmla="val 12343"/>
            </a:avLst>
          </a:prstGeom>
          <a:solidFill>
            <a:sysClr val="window" lastClr="FFFFFF"/>
          </a:solidFill>
          <a:ln w="19050">
            <a:solidFill>
              <a:srgbClr val="969696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1453880">
              <a:defRPr/>
            </a:pPr>
            <a:r>
              <a:rPr lang="ru-RU" altLang="ko-KR" sz="2544" kern="0" dirty="0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rPr>
              <a:t>Общепрофессиональные </a:t>
            </a:r>
          </a:p>
          <a:p>
            <a:pPr algn="ctr" defTabSz="1453880">
              <a:defRPr/>
            </a:pPr>
            <a:r>
              <a:rPr lang="ru-RU" altLang="ko-KR" sz="2544" kern="0" dirty="0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rPr>
              <a:t>компетенции</a:t>
            </a:r>
          </a:p>
          <a:p>
            <a:pPr algn="ctr" defTabSz="1453880">
              <a:defRPr/>
            </a:pPr>
            <a:r>
              <a:rPr lang="ru-RU" altLang="ko-KR" sz="2544" kern="0" dirty="0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rPr>
              <a:t>Магистратура №1,№2…</a:t>
            </a:r>
            <a:endParaRPr lang="ko-KR" altLang="en-US" sz="2544" kern="0" dirty="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36" name="AutoShape 14"/>
          <p:cNvSpPr>
            <a:spLocks noChangeArrowheads="1"/>
          </p:cNvSpPr>
          <p:nvPr/>
        </p:nvSpPr>
        <p:spPr bwMode="auto">
          <a:xfrm>
            <a:off x="9939757" y="8029333"/>
            <a:ext cx="4107018" cy="1259518"/>
          </a:xfrm>
          <a:prstGeom prst="roundRect">
            <a:avLst>
              <a:gd name="adj" fmla="val 12343"/>
            </a:avLst>
          </a:prstGeom>
          <a:solidFill>
            <a:sysClr val="window" lastClr="FFFFFF"/>
          </a:solidFill>
          <a:ln w="19050">
            <a:solidFill>
              <a:srgbClr val="969696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1453880">
              <a:defRPr/>
            </a:pPr>
            <a:r>
              <a:rPr lang="ru-RU" altLang="ko-KR" sz="2544" kern="0" dirty="0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rPr>
              <a:t>Общепрофессиональные </a:t>
            </a:r>
          </a:p>
          <a:p>
            <a:pPr algn="ctr" defTabSz="1453880">
              <a:defRPr/>
            </a:pPr>
            <a:r>
              <a:rPr lang="ru-RU" altLang="ko-KR" sz="2544" kern="0" dirty="0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rPr>
              <a:t>компетенции</a:t>
            </a:r>
          </a:p>
          <a:p>
            <a:pPr algn="ctr" defTabSz="1453880">
              <a:defRPr/>
            </a:pPr>
            <a:r>
              <a:rPr lang="ru-RU" altLang="ko-KR" sz="2544" kern="0" dirty="0" err="1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rPr>
              <a:t>Специалитет</a:t>
            </a:r>
            <a:r>
              <a:rPr lang="ru-RU" altLang="ko-KR" sz="2544" kern="0" dirty="0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rPr>
              <a:t> №1,№2…</a:t>
            </a:r>
            <a:endParaRPr lang="ko-KR" altLang="en-US" sz="2544" kern="0" dirty="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881921" y="4110386"/>
            <a:ext cx="7912579" cy="6556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53880"/>
            <a:r>
              <a:rPr lang="ru-RU" sz="2544" dirty="0">
                <a:solidFill>
                  <a:prstClr val="white"/>
                </a:solidFill>
                <a:latin typeface="Calibri"/>
              </a:rPr>
              <a:t>Универсальные компетенции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669657" y="6468453"/>
            <a:ext cx="2352626" cy="875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453880"/>
            <a:r>
              <a:rPr lang="ru-RU" sz="5087" dirty="0">
                <a:solidFill>
                  <a:schemeClr val="bg1"/>
                </a:solidFill>
                <a:latin typeface="Calibri"/>
              </a:rPr>
              <a:t>УГСН</a:t>
            </a:r>
          </a:p>
        </p:txBody>
      </p:sp>
      <p:grpSp>
        <p:nvGrpSpPr>
          <p:cNvPr id="39" name="Группа 38"/>
          <p:cNvGrpSpPr/>
          <p:nvPr/>
        </p:nvGrpSpPr>
        <p:grpSpPr>
          <a:xfrm>
            <a:off x="4717728" y="10137568"/>
            <a:ext cx="4625955" cy="2260107"/>
            <a:chOff x="4094017" y="4646816"/>
            <a:chExt cx="3449782" cy="1421476"/>
          </a:xfrm>
        </p:grpSpPr>
        <p:sp>
          <p:nvSpPr>
            <p:cNvPr id="48" name="Прямоугольник 47"/>
            <p:cNvSpPr/>
            <p:nvPr/>
          </p:nvSpPr>
          <p:spPr>
            <a:xfrm>
              <a:off x="4094017" y="4646816"/>
              <a:ext cx="3449782" cy="1421476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453880"/>
              <a:endParaRPr lang="ru-RU" sz="286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094017" y="4646816"/>
              <a:ext cx="3449782" cy="273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453880"/>
              <a:r>
                <a:rPr lang="ru-RU" sz="2225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Профессиональные компетенции</a:t>
              </a: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4094017" y="5126046"/>
              <a:ext cx="3449782" cy="56169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3880"/>
              <a:r>
                <a:rPr lang="ru-RU" sz="2544" dirty="0">
                  <a:solidFill>
                    <a:prstClr val="white"/>
                  </a:solidFill>
                  <a:latin typeface="Calibri"/>
                </a:rPr>
                <a:t>Профессиональные компетенции №1 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094017" y="5643747"/>
              <a:ext cx="3449782" cy="273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453880"/>
              <a:r>
                <a:rPr lang="ru-RU" sz="2225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Программа вуза</a:t>
              </a:r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9594798" y="10137568"/>
            <a:ext cx="4625955" cy="2260107"/>
            <a:chOff x="4094017" y="4646816"/>
            <a:chExt cx="3449782" cy="1421476"/>
          </a:xfrm>
        </p:grpSpPr>
        <p:sp>
          <p:nvSpPr>
            <p:cNvPr id="53" name="Прямоугольник 52"/>
            <p:cNvSpPr/>
            <p:nvPr/>
          </p:nvSpPr>
          <p:spPr>
            <a:xfrm>
              <a:off x="4094017" y="4646816"/>
              <a:ext cx="3449782" cy="1421476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453880"/>
              <a:endParaRPr lang="ru-RU" sz="286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094017" y="4646816"/>
              <a:ext cx="3449782" cy="273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453880"/>
              <a:r>
                <a:rPr lang="ru-RU" sz="2225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Профессиональные компетенции</a:t>
              </a:r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4094017" y="5126046"/>
              <a:ext cx="3449782" cy="56169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3880"/>
              <a:r>
                <a:rPr lang="ru-RU" sz="2544" dirty="0">
                  <a:solidFill>
                    <a:prstClr val="white"/>
                  </a:solidFill>
                  <a:latin typeface="Calibri"/>
                </a:rPr>
                <a:t>Профессиональные компетенции №2 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094017" y="5643747"/>
              <a:ext cx="3449782" cy="273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453880"/>
              <a:r>
                <a:rPr lang="ru-RU" sz="2225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Программа вуза</a:t>
              </a:r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14471869" y="10137568"/>
            <a:ext cx="4625955" cy="2260107"/>
            <a:chOff x="4094017" y="4646816"/>
            <a:chExt cx="3449782" cy="1421476"/>
          </a:xfrm>
        </p:grpSpPr>
        <p:sp>
          <p:nvSpPr>
            <p:cNvPr id="58" name="Прямоугольник 57"/>
            <p:cNvSpPr/>
            <p:nvPr/>
          </p:nvSpPr>
          <p:spPr>
            <a:xfrm>
              <a:off x="4094017" y="4646816"/>
              <a:ext cx="3449782" cy="1421476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453880"/>
              <a:endParaRPr lang="ru-RU" sz="286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094017" y="4646816"/>
              <a:ext cx="3449782" cy="273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453880"/>
              <a:r>
                <a:rPr lang="ru-RU" sz="2225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Профессиональные компетенции</a:t>
              </a:r>
            </a:p>
          </p:txBody>
        </p:sp>
        <p:sp>
          <p:nvSpPr>
            <p:cNvPr id="60" name="Прямоугольник 59"/>
            <p:cNvSpPr/>
            <p:nvPr/>
          </p:nvSpPr>
          <p:spPr>
            <a:xfrm>
              <a:off x="4094017" y="5126046"/>
              <a:ext cx="3449782" cy="56169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3880"/>
              <a:r>
                <a:rPr lang="ru-RU" sz="2544" dirty="0">
                  <a:solidFill>
                    <a:prstClr val="white"/>
                  </a:solidFill>
                  <a:latin typeface="Calibri"/>
                </a:rPr>
                <a:t>Профессиональные компетенции №3 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094017" y="5643747"/>
              <a:ext cx="3449782" cy="273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453880"/>
              <a:r>
                <a:rPr lang="ru-RU" sz="2225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Программа вуза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 rot="19538878">
            <a:off x="3511064" y="4392311"/>
            <a:ext cx="3695254" cy="1413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453880"/>
            <a:r>
              <a:rPr lang="ru-RU" sz="8586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Bahnschrift SemiLight Condensed" panose="020B0502040204020203" pitchFamily="34" charset="0"/>
              </a:rPr>
              <a:t>ФГОС ВО</a:t>
            </a:r>
          </a:p>
        </p:txBody>
      </p:sp>
      <p:sp>
        <p:nvSpPr>
          <p:cNvPr id="63" name="TextBox 62"/>
          <p:cNvSpPr txBox="1"/>
          <p:nvPr/>
        </p:nvSpPr>
        <p:spPr>
          <a:xfrm rot="1983913">
            <a:off x="16975150" y="4692553"/>
            <a:ext cx="3695254" cy="1413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453880"/>
            <a:r>
              <a:rPr lang="ru-RU" sz="8586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Bahnschrift SemiLight Condensed" panose="020B0502040204020203" pitchFamily="34" charset="0"/>
              </a:rPr>
              <a:t>ФГОС ВО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9199894" y="10028938"/>
            <a:ext cx="1957785" cy="875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453880"/>
            <a:r>
              <a:rPr lang="ru-RU" sz="5087" b="1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9BBB59"/>
                  </a:fgClr>
                  <a:bgClr>
                    <a:srgbClr val="9BBB59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Bahnschrift SemiLight Condensed" panose="020B0502040204020203" pitchFamily="34" charset="0"/>
              </a:rPr>
              <a:t>+ ОПОП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973062" y="10028938"/>
            <a:ext cx="1957785" cy="875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453880"/>
            <a:r>
              <a:rPr lang="ru-RU" sz="5087" b="1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9BBB59"/>
                  </a:fgClr>
                  <a:bgClr>
                    <a:srgbClr val="9BBB59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Bahnschrift SemiLight Condensed" panose="020B0502040204020203" pitchFamily="34" charset="0"/>
              </a:rPr>
              <a:t>+ ОПОП</a:t>
            </a:r>
          </a:p>
        </p:txBody>
      </p:sp>
    </p:spTree>
    <p:extLst>
      <p:ext uri="{BB962C8B-B14F-4D97-AF65-F5344CB8AC3E}">
        <p14:creationId xmlns:p14="http://schemas.microsoft.com/office/powerpoint/2010/main" val="39301277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537921" y="1587713"/>
            <a:ext cx="23529556" cy="64633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srgbClr val="FFFFFF"/>
                </a:solidFill>
              </a:rPr>
              <a:t>Модели представления результатов обучения(индикаторы)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2983782" y="3106885"/>
            <a:ext cx="18047368" cy="532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453880"/>
            <a:r>
              <a:rPr lang="ru-RU" sz="2862" b="1" dirty="0">
                <a:solidFill>
                  <a:prstClr val="white"/>
                </a:solidFill>
                <a:latin typeface="Calibri"/>
              </a:rPr>
              <a:t>Универсальные компетенции</a:t>
            </a:r>
            <a:endParaRPr lang="ru-RU" sz="2862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2983782" y="3982812"/>
            <a:ext cx="18047368" cy="19553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453880"/>
            <a:endParaRPr lang="ru-RU" sz="286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937249" y="4135736"/>
            <a:ext cx="4559863" cy="434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453880"/>
            <a:r>
              <a:rPr lang="ru-RU" sz="2225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Код и содержание УК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3473675" y="4135736"/>
            <a:ext cx="6159121" cy="434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453880"/>
            <a:r>
              <a:rPr lang="ru-RU" sz="2225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Содержание планируемых результатов</a:t>
            </a:r>
          </a:p>
        </p:txBody>
      </p:sp>
      <p:cxnSp>
        <p:nvCxnSpPr>
          <p:cNvPr id="70" name="Прямая соединительная линия 69"/>
          <p:cNvCxnSpPr>
            <a:stCxn id="67" idx="1"/>
          </p:cNvCxnSpPr>
          <p:nvPr/>
        </p:nvCxnSpPr>
        <p:spPr>
          <a:xfrm>
            <a:off x="2983782" y="4960490"/>
            <a:ext cx="18047368" cy="3687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>
            <a:stCxn id="67" idx="0"/>
            <a:endCxn id="67" idx="2"/>
          </p:cNvCxnSpPr>
          <p:nvPr/>
        </p:nvCxnSpPr>
        <p:spPr>
          <a:xfrm>
            <a:off x="12007466" y="3982812"/>
            <a:ext cx="0" cy="195535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72" name="Прямоугольник 71"/>
          <p:cNvSpPr/>
          <p:nvPr/>
        </p:nvSpPr>
        <p:spPr>
          <a:xfrm>
            <a:off x="2983782" y="6226863"/>
            <a:ext cx="18047368" cy="5327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453880"/>
            <a:r>
              <a:rPr lang="ru-RU" sz="2862" b="1" dirty="0">
                <a:solidFill>
                  <a:prstClr val="white"/>
                </a:solidFill>
                <a:latin typeface="Calibri"/>
              </a:rPr>
              <a:t>Базовые компетенции компетенции УГСН</a:t>
            </a:r>
            <a:endParaRPr lang="ru-RU" sz="2862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2983782" y="7102790"/>
            <a:ext cx="18047368" cy="19553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453880"/>
            <a:endParaRPr lang="ru-RU" sz="286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937249" y="7255713"/>
            <a:ext cx="4559863" cy="434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453880"/>
            <a:r>
              <a:rPr lang="ru-RU" sz="2225" dirty="0">
                <a:solidFill>
                  <a:srgbClr val="C00000"/>
                </a:solidFill>
                <a:latin typeface="Calibri"/>
              </a:rPr>
              <a:t>Код и содержание БК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3473675" y="7255713"/>
            <a:ext cx="6159121" cy="434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453880"/>
            <a:r>
              <a:rPr lang="ru-RU" sz="2225" dirty="0">
                <a:solidFill>
                  <a:srgbClr val="C00000"/>
                </a:solidFill>
                <a:latin typeface="Calibri"/>
              </a:rPr>
              <a:t>Содержание планируемых результатов</a:t>
            </a:r>
          </a:p>
        </p:txBody>
      </p:sp>
      <p:cxnSp>
        <p:nvCxnSpPr>
          <p:cNvPr id="76" name="Прямая соединительная линия 75"/>
          <p:cNvCxnSpPr>
            <a:stCxn id="73" idx="1"/>
          </p:cNvCxnSpPr>
          <p:nvPr/>
        </p:nvCxnSpPr>
        <p:spPr>
          <a:xfrm>
            <a:off x="2983782" y="8080468"/>
            <a:ext cx="18047368" cy="3687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>
            <a:stCxn id="73" idx="0"/>
            <a:endCxn id="73" idx="2"/>
          </p:cNvCxnSpPr>
          <p:nvPr/>
        </p:nvCxnSpPr>
        <p:spPr>
          <a:xfrm>
            <a:off x="12007466" y="7102790"/>
            <a:ext cx="0" cy="195535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78" name="Прямоугольник 77"/>
          <p:cNvSpPr/>
          <p:nvPr/>
        </p:nvSpPr>
        <p:spPr>
          <a:xfrm>
            <a:off x="2983782" y="9373274"/>
            <a:ext cx="18047368" cy="532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453880"/>
            <a:r>
              <a:rPr lang="ru-RU" sz="2862" b="1" dirty="0">
                <a:solidFill>
                  <a:prstClr val="white"/>
                </a:solidFill>
                <a:latin typeface="Calibri"/>
              </a:rPr>
              <a:t>Общепрофессиональные компетенции направления подготовки (специальности)</a:t>
            </a:r>
            <a:endParaRPr lang="ru-RU" sz="2862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2983782" y="10249201"/>
            <a:ext cx="18047368" cy="195535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453880"/>
            <a:endParaRPr lang="ru-RU" sz="286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937249" y="10402124"/>
            <a:ext cx="4559863" cy="434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453880"/>
            <a:r>
              <a:rPr lang="ru-RU" sz="2225" dirty="0">
                <a:solidFill>
                  <a:srgbClr val="7030A0"/>
                </a:solidFill>
                <a:latin typeface="Calibri"/>
              </a:rPr>
              <a:t>Код и содержание ОПК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3473675" y="10402124"/>
            <a:ext cx="6159121" cy="434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453880"/>
            <a:r>
              <a:rPr lang="ru-RU" sz="2225" dirty="0">
                <a:solidFill>
                  <a:srgbClr val="7030A0"/>
                </a:solidFill>
                <a:latin typeface="Calibri"/>
              </a:rPr>
              <a:t>Содержание планируемых результатов</a:t>
            </a:r>
          </a:p>
        </p:txBody>
      </p:sp>
      <p:cxnSp>
        <p:nvCxnSpPr>
          <p:cNvPr id="82" name="Прямая соединительная линия 81"/>
          <p:cNvCxnSpPr>
            <a:stCxn id="79" idx="1"/>
          </p:cNvCxnSpPr>
          <p:nvPr/>
        </p:nvCxnSpPr>
        <p:spPr>
          <a:xfrm>
            <a:off x="2983782" y="11226879"/>
            <a:ext cx="18047368" cy="3687"/>
          </a:xfrm>
          <a:prstGeom prst="line">
            <a:avLst/>
          </a:prstGeom>
          <a:ln>
            <a:solidFill>
              <a:srgbClr val="7030A0"/>
            </a:solidFill>
            <a:prstDash val="sysDas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>
            <a:stCxn id="79" idx="0"/>
            <a:endCxn id="79" idx="2"/>
          </p:cNvCxnSpPr>
          <p:nvPr/>
        </p:nvCxnSpPr>
        <p:spPr>
          <a:xfrm>
            <a:off x="12007466" y="10249201"/>
            <a:ext cx="0" cy="1955350"/>
          </a:xfrm>
          <a:prstGeom prst="line">
            <a:avLst/>
          </a:prstGeom>
          <a:ln>
            <a:solidFill>
              <a:srgbClr val="7030A0"/>
            </a:solidFill>
            <a:prstDash val="sysDas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12185019" y="4960487"/>
            <a:ext cx="2577315" cy="97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2602" indent="-272602" defTabSz="1453880">
              <a:buFont typeface="Arial" panose="020B0604020202020204" pitchFamily="34" charset="0"/>
              <a:buChar char="•"/>
            </a:pPr>
            <a:r>
              <a:rPr lang="ru-RU" sz="1908" dirty="0">
                <a:solidFill>
                  <a:prstClr val="black"/>
                </a:solidFill>
                <a:latin typeface="Calibri"/>
              </a:rPr>
              <a:t>Знать</a:t>
            </a:r>
          </a:p>
          <a:p>
            <a:pPr marL="272602" indent="-272602" defTabSz="1453880">
              <a:buFont typeface="Arial" panose="020B0604020202020204" pitchFamily="34" charset="0"/>
              <a:buChar char="•"/>
            </a:pPr>
            <a:r>
              <a:rPr lang="ru-RU" sz="1908" dirty="0">
                <a:solidFill>
                  <a:prstClr val="black"/>
                </a:solidFill>
                <a:latin typeface="Calibri"/>
              </a:rPr>
              <a:t>Уметь</a:t>
            </a:r>
          </a:p>
          <a:p>
            <a:pPr marL="272602" indent="-272602" defTabSz="1453880">
              <a:buFont typeface="Arial" panose="020B0604020202020204" pitchFamily="34" charset="0"/>
              <a:buChar char="•"/>
            </a:pPr>
            <a:r>
              <a:rPr lang="ru-RU" sz="1908" dirty="0">
                <a:solidFill>
                  <a:prstClr val="black"/>
                </a:solidFill>
                <a:latin typeface="Calibri"/>
              </a:rPr>
              <a:t>Владеть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2185019" y="8056926"/>
            <a:ext cx="2577315" cy="97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2602" indent="-272602" defTabSz="1453880">
              <a:buFont typeface="Arial" panose="020B0604020202020204" pitchFamily="34" charset="0"/>
              <a:buChar char="•"/>
            </a:pPr>
            <a:r>
              <a:rPr lang="ru-RU" sz="1908" dirty="0">
                <a:solidFill>
                  <a:prstClr val="black"/>
                </a:solidFill>
                <a:latin typeface="Calibri"/>
              </a:rPr>
              <a:t>Знать</a:t>
            </a:r>
          </a:p>
          <a:p>
            <a:pPr marL="272602" indent="-272602" defTabSz="1453880">
              <a:buFont typeface="Arial" panose="020B0604020202020204" pitchFamily="34" charset="0"/>
              <a:buChar char="•"/>
            </a:pPr>
            <a:r>
              <a:rPr lang="ru-RU" sz="1908" dirty="0">
                <a:solidFill>
                  <a:prstClr val="black"/>
                </a:solidFill>
                <a:latin typeface="Calibri"/>
              </a:rPr>
              <a:t>Уметь</a:t>
            </a:r>
          </a:p>
          <a:p>
            <a:pPr marL="272602" indent="-272602" defTabSz="1453880">
              <a:buFont typeface="Arial" panose="020B0604020202020204" pitchFamily="34" charset="0"/>
              <a:buChar char="•"/>
            </a:pPr>
            <a:r>
              <a:rPr lang="ru-RU" sz="1908" dirty="0">
                <a:solidFill>
                  <a:prstClr val="black"/>
                </a:solidFill>
                <a:latin typeface="Calibri"/>
              </a:rPr>
              <a:t>Владеть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12185019" y="11226876"/>
            <a:ext cx="2577315" cy="97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2602" indent="-272602" defTabSz="1453880">
              <a:buFont typeface="Arial" panose="020B0604020202020204" pitchFamily="34" charset="0"/>
              <a:buChar char="•"/>
            </a:pPr>
            <a:r>
              <a:rPr lang="ru-RU" sz="1908" dirty="0">
                <a:solidFill>
                  <a:prstClr val="black"/>
                </a:solidFill>
                <a:latin typeface="Calibri"/>
              </a:rPr>
              <a:t>Знать</a:t>
            </a:r>
          </a:p>
          <a:p>
            <a:pPr marL="272602" indent="-272602" defTabSz="1453880">
              <a:buFont typeface="Arial" panose="020B0604020202020204" pitchFamily="34" charset="0"/>
              <a:buChar char="•"/>
            </a:pPr>
            <a:r>
              <a:rPr lang="ru-RU" sz="1908" dirty="0">
                <a:solidFill>
                  <a:prstClr val="black"/>
                </a:solidFill>
                <a:latin typeface="Calibri"/>
              </a:rPr>
              <a:t>Уметь</a:t>
            </a:r>
          </a:p>
          <a:p>
            <a:pPr marL="272602" indent="-272602" defTabSz="1453880">
              <a:buFont typeface="Arial" panose="020B0604020202020204" pitchFamily="34" charset="0"/>
              <a:buChar char="•"/>
            </a:pPr>
            <a:r>
              <a:rPr lang="ru-RU" sz="1908" dirty="0">
                <a:solidFill>
                  <a:prstClr val="black"/>
                </a:solidFill>
                <a:latin typeface="Calibri"/>
              </a:rPr>
              <a:t>Владеть</a:t>
            </a:r>
          </a:p>
        </p:txBody>
      </p:sp>
    </p:spTree>
    <p:extLst>
      <p:ext uri="{BB962C8B-B14F-4D97-AF65-F5344CB8AC3E}">
        <p14:creationId xmlns:p14="http://schemas.microsoft.com/office/powerpoint/2010/main" val="1856216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537921" y="1587713"/>
            <a:ext cx="23529556" cy="64633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srgbClr val="FFFFFF"/>
                </a:solidFill>
              </a:rPr>
              <a:t>Модели характеристик направлений подготовки (специальностей)</a:t>
            </a:r>
          </a:p>
        </p:txBody>
      </p:sp>
      <p:cxnSp>
        <p:nvCxnSpPr>
          <p:cNvPr id="26" name="Прямая со стрелкой 25"/>
          <p:cNvCxnSpPr/>
          <p:nvPr/>
        </p:nvCxnSpPr>
        <p:spPr>
          <a:xfrm>
            <a:off x="5733906" y="3746866"/>
            <a:ext cx="0" cy="12307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11008486" y="3730443"/>
            <a:ext cx="0" cy="12307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17343546" y="3732140"/>
            <a:ext cx="0" cy="12307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5371316" y="3159639"/>
            <a:ext cx="12357899" cy="532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453880"/>
            <a:r>
              <a:rPr lang="ru-RU" sz="2862" b="1" dirty="0">
                <a:solidFill>
                  <a:prstClr val="white"/>
                </a:solidFill>
                <a:latin typeface="Calibri"/>
              </a:rPr>
              <a:t>Характеристики направлений подготовки (специальностей)</a:t>
            </a:r>
            <a:endParaRPr lang="ru-RU" sz="2862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5295788" y="4962885"/>
            <a:ext cx="4559863" cy="117631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453880"/>
            <a:r>
              <a:rPr lang="ru-RU" sz="2600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Общепрофессиональные компетенции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974098" y="4977610"/>
            <a:ext cx="4559863" cy="117631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453880"/>
            <a:r>
              <a:rPr lang="ru-RU" sz="2600" dirty="0">
                <a:solidFill>
                  <a:srgbClr val="C00000"/>
                </a:solidFill>
                <a:latin typeface="Calibri"/>
              </a:rPr>
              <a:t>Область профессиональной деятельности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8838247" y="4961187"/>
            <a:ext cx="4559863" cy="117631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453880"/>
            <a:r>
              <a:rPr lang="ru-RU" sz="2600" dirty="0">
                <a:solidFill>
                  <a:srgbClr val="9BBB59">
                    <a:lumMod val="75000"/>
                  </a:srgbClr>
                </a:solidFill>
                <a:latin typeface="Calibri"/>
              </a:rPr>
              <a:t>Типы задач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2302136" y="8421336"/>
            <a:ext cx="10547168" cy="381035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453880"/>
            <a:endParaRPr lang="ru-RU" sz="2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2572208" y="8574260"/>
            <a:ext cx="4559863" cy="434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453880"/>
            <a:r>
              <a:rPr lang="ru-RU" sz="2225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Код и содержание ОПК НП (С)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8017614" y="8574259"/>
            <a:ext cx="4670005" cy="434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453880"/>
            <a:r>
              <a:rPr lang="ru-RU" sz="2225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Планируемые результаты обучения</a:t>
            </a: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12302136" y="9402697"/>
            <a:ext cx="10547168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>
            <a:stCxn id="35" idx="0"/>
            <a:endCxn id="35" idx="2"/>
          </p:cNvCxnSpPr>
          <p:nvPr/>
        </p:nvCxnSpPr>
        <p:spPr>
          <a:xfrm>
            <a:off x="17575720" y="8421336"/>
            <a:ext cx="0" cy="381035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>
            <a:stCxn id="31" idx="2"/>
            <a:endCxn id="35" idx="0"/>
          </p:cNvCxnSpPr>
          <p:nvPr/>
        </p:nvCxnSpPr>
        <p:spPr>
          <a:xfrm>
            <a:off x="17575720" y="6139199"/>
            <a:ext cx="0" cy="2282137"/>
          </a:xfrm>
          <a:prstGeom prst="straightConnector1">
            <a:avLst/>
          </a:prstGeom>
          <a:ln>
            <a:headEnd w="lg" len="lg"/>
            <a:tailEnd type="triangle" w="lg" len="lg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2677945" y="9747994"/>
            <a:ext cx="4665602" cy="1413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4338" indent="-454338" defTabSz="1453880">
              <a:buFont typeface="Arial" panose="020B0604020202020204" pitchFamily="34" charset="0"/>
              <a:buChar char="•"/>
            </a:pPr>
            <a:r>
              <a:rPr lang="en-US" sz="2862" dirty="0">
                <a:solidFill>
                  <a:prstClr val="black"/>
                </a:solidFill>
                <a:latin typeface="Calibri"/>
              </a:rPr>
              <a:t>…….</a:t>
            </a:r>
          </a:p>
          <a:p>
            <a:pPr marL="454338" indent="-454338" defTabSz="1453880">
              <a:buFont typeface="Arial" panose="020B0604020202020204" pitchFamily="34" charset="0"/>
              <a:buChar char="•"/>
            </a:pPr>
            <a:r>
              <a:rPr lang="en-US" sz="2862" dirty="0">
                <a:solidFill>
                  <a:prstClr val="black"/>
                </a:solidFill>
                <a:latin typeface="Calibri"/>
              </a:rPr>
              <a:t>……</a:t>
            </a:r>
          </a:p>
          <a:p>
            <a:pPr marL="454338" indent="-454338" defTabSz="1453880">
              <a:buFont typeface="Arial" panose="020B0604020202020204" pitchFamily="34" charset="0"/>
              <a:buChar char="•"/>
            </a:pPr>
            <a:r>
              <a:rPr lang="en-US" sz="2862" dirty="0">
                <a:solidFill>
                  <a:prstClr val="black"/>
                </a:solidFill>
                <a:latin typeface="Calibri"/>
              </a:rPr>
              <a:t>……</a:t>
            </a:r>
            <a:endParaRPr lang="ru-RU" sz="2862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7751071" y="9741782"/>
            <a:ext cx="4665602" cy="1413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4338" indent="-454338" defTabSz="1453880">
              <a:buFont typeface="Arial" panose="020B0604020202020204" pitchFamily="34" charset="0"/>
              <a:buChar char="•"/>
            </a:pPr>
            <a:r>
              <a:rPr lang="ru-RU" sz="2862" dirty="0">
                <a:solidFill>
                  <a:prstClr val="black"/>
                </a:solidFill>
                <a:latin typeface="Calibri"/>
              </a:rPr>
              <a:t>Знать</a:t>
            </a:r>
          </a:p>
          <a:p>
            <a:pPr marL="454338" indent="-454338" defTabSz="1453880">
              <a:buFont typeface="Arial" panose="020B0604020202020204" pitchFamily="34" charset="0"/>
              <a:buChar char="•"/>
            </a:pPr>
            <a:r>
              <a:rPr lang="ru-RU" sz="2862" dirty="0">
                <a:solidFill>
                  <a:prstClr val="black"/>
                </a:solidFill>
                <a:latin typeface="Calibri"/>
              </a:rPr>
              <a:t>Уметь</a:t>
            </a:r>
          </a:p>
          <a:p>
            <a:pPr marL="454338" indent="-454338" defTabSz="1453880">
              <a:buFont typeface="Arial" panose="020B0604020202020204" pitchFamily="34" charset="0"/>
              <a:buChar char="•"/>
            </a:pPr>
            <a:r>
              <a:rPr lang="ru-RU" sz="2862" dirty="0">
                <a:solidFill>
                  <a:prstClr val="black"/>
                </a:solidFill>
                <a:latin typeface="Calibri"/>
              </a:rPr>
              <a:t>владеть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8838247" y="6033191"/>
            <a:ext cx="4559863" cy="538823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453880"/>
            <a:r>
              <a:rPr lang="ru-RU" sz="2600" dirty="0">
                <a:solidFill>
                  <a:srgbClr val="9BBB59">
                    <a:lumMod val="75000"/>
                  </a:srgbClr>
                </a:solidFill>
                <a:latin typeface="Calibri"/>
              </a:rPr>
              <a:t>Минтруд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12" y="7244132"/>
            <a:ext cx="9395411" cy="637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7460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37921" y="1587713"/>
            <a:ext cx="23529556" cy="64633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srgbClr val="FFFFFF"/>
                </a:solidFill>
              </a:rPr>
              <a:t>Модельное представление результатов обучения в ФГОС ВО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7921" y="3112477"/>
            <a:ext cx="7480664" cy="100759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6586813" y="3112477"/>
            <a:ext cx="7480664" cy="1007598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056077" y="6013938"/>
            <a:ext cx="66294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800" dirty="0">
                <a:solidFill>
                  <a:srgbClr val="0070C0"/>
                </a:solidFill>
              </a:rPr>
              <a:t>Зона промежуточных решений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1095437" y="4536831"/>
            <a:ext cx="636563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7144329" y="4536831"/>
            <a:ext cx="636563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95437" y="3429000"/>
            <a:ext cx="6365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 </a:t>
            </a:r>
            <a:r>
              <a:rPr lang="ru-RU" dirty="0">
                <a:solidFill>
                  <a:schemeClr val="bg1"/>
                </a:solidFill>
              </a:rPr>
              <a:t>Классическая модель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144328" y="3501489"/>
            <a:ext cx="6365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II </a:t>
            </a:r>
            <a:r>
              <a:rPr lang="ru-RU" dirty="0">
                <a:solidFill>
                  <a:schemeClr val="bg1"/>
                </a:solidFill>
              </a:rPr>
              <a:t>Вырожденная модель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95436" y="5468815"/>
            <a:ext cx="636563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УК – 	высшее 	образование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БК – 	УГСН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ОПК – 	направление 	подготовки, 	специальность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931314" y="11002108"/>
            <a:ext cx="636563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14400" y="11658600"/>
            <a:ext cx="6365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ПК – ОПОП (вуз)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367736" y="5246167"/>
            <a:ext cx="636563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УК – 	высшее 	образование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БК – 	---//---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ОПК – 	направление 	подготовки, 	специальность</a:t>
            </a: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7203614" y="10779460"/>
            <a:ext cx="636563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7186700" y="11435952"/>
            <a:ext cx="6365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ПК – ОПОП (вуз)</a:t>
            </a:r>
          </a:p>
        </p:txBody>
      </p:sp>
    </p:spTree>
    <p:extLst>
      <p:ext uri="{BB962C8B-B14F-4D97-AF65-F5344CB8AC3E}">
        <p14:creationId xmlns:p14="http://schemas.microsoft.com/office/powerpoint/2010/main" val="40540368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31377" y="1587713"/>
            <a:ext cx="23856365" cy="120032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srgbClr val="FFFFFF"/>
                </a:solidFill>
              </a:rPr>
              <a:t>Приказ Минтруда России от 12 апреля 2013 №148н</a:t>
            </a:r>
          </a:p>
          <a:p>
            <a:pPr lvl="0" algn="ctr"/>
            <a:r>
              <a:rPr lang="ru-RU" dirty="0">
                <a:solidFill>
                  <a:srgbClr val="FFFFFF"/>
                </a:solidFill>
              </a:rPr>
              <a:t>«Об утверждении уровней квалификации …»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1377" y="3042139"/>
            <a:ext cx="23856366" cy="4835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31377" y="7965831"/>
            <a:ext cx="23856366" cy="5060287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182815" y="3042138"/>
            <a:ext cx="6189785" cy="9983979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9372600" y="3042137"/>
            <a:ext cx="7357571" cy="998602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6730171" y="3042139"/>
            <a:ext cx="7357571" cy="998397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3182815" y="4009292"/>
            <a:ext cx="2090492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578469" y="3108864"/>
            <a:ext cx="5398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Полномочия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352146" y="3134362"/>
            <a:ext cx="5398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Характер умений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7709717" y="3134361"/>
            <a:ext cx="5398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Характер знаний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76246" y="4812339"/>
            <a:ext cx="58029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Ответственность на уровне структурного подразделения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371850" y="9360893"/>
            <a:ext cx="58029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Ответственность на уровне организации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8717" y="4812339"/>
            <a:ext cx="58029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Разработка, контроль, оценка и корректировка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7709717" y="4812339"/>
            <a:ext cx="58029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Самостоятельный сбор и анализ информации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943304" y="8529896"/>
            <a:ext cx="58029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Развитие области профессиональной деятельности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Использование разнообразных методов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8018369" y="9360893"/>
            <a:ext cx="5802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Создание новых знаний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69277" y="5297269"/>
            <a:ext cx="262010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dirty="0">
                <a:solidFill>
                  <a:schemeClr val="bg1"/>
                </a:solidFill>
              </a:rPr>
              <a:t>Бакалавр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96258" y="9684058"/>
            <a:ext cx="262010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dirty="0">
                <a:solidFill>
                  <a:schemeClr val="bg1"/>
                </a:solidFill>
              </a:rPr>
              <a:t>Специалист</a:t>
            </a:r>
          </a:p>
          <a:p>
            <a:pPr algn="ctr"/>
            <a:r>
              <a:rPr lang="ru-RU" sz="3400" dirty="0">
                <a:solidFill>
                  <a:schemeClr val="bg1"/>
                </a:solidFill>
              </a:rPr>
              <a:t>магистр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4244868" y="320294"/>
            <a:ext cx="180292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Подходы к формализации результатов обучения</a:t>
            </a:r>
          </a:p>
        </p:txBody>
      </p:sp>
    </p:spTree>
    <p:extLst>
      <p:ext uri="{BB962C8B-B14F-4D97-AF65-F5344CB8AC3E}">
        <p14:creationId xmlns:p14="http://schemas.microsoft.com/office/powerpoint/2010/main" val="1510003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5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087" y="5086574"/>
            <a:ext cx="8589457" cy="483156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445423" y="1493758"/>
            <a:ext cx="22166181" cy="64633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srgbClr val="FFFFFF"/>
                </a:solidFill>
              </a:rPr>
              <a:t>Модели универсальных компетенций в новом поколении ФГОС ВО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423" y="2453791"/>
            <a:ext cx="10653360" cy="549356"/>
          </a:xfrm>
          <a:prstGeom prst="rect">
            <a:avLst/>
          </a:prstGeom>
        </p:spPr>
      </p:pic>
      <p:sp>
        <p:nvSpPr>
          <p:cNvPr id="21" name="Rectangle 12"/>
          <p:cNvSpPr/>
          <p:nvPr/>
        </p:nvSpPr>
        <p:spPr>
          <a:xfrm>
            <a:off x="1448791" y="4483883"/>
            <a:ext cx="14346008" cy="91432"/>
          </a:xfrm>
          <a:prstGeom prst="rect">
            <a:avLst/>
          </a:prstGeom>
          <a:pattFill prst="ltDnDiag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>
                  <a:lumMod val="95000"/>
                  <a:lumOff val="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Rectangle 12"/>
          <p:cNvSpPr/>
          <p:nvPr/>
        </p:nvSpPr>
        <p:spPr>
          <a:xfrm>
            <a:off x="1448791" y="6128418"/>
            <a:ext cx="14346008" cy="91432"/>
          </a:xfrm>
          <a:prstGeom prst="rect">
            <a:avLst/>
          </a:prstGeom>
          <a:pattFill prst="ltDnDiag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>
                  <a:lumMod val="95000"/>
                  <a:lumOff val="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Rectangle 12"/>
          <p:cNvSpPr/>
          <p:nvPr/>
        </p:nvSpPr>
        <p:spPr>
          <a:xfrm>
            <a:off x="1520666" y="12373241"/>
            <a:ext cx="14346008" cy="91432"/>
          </a:xfrm>
          <a:prstGeom prst="rect">
            <a:avLst/>
          </a:prstGeom>
          <a:pattFill prst="ltDnDiag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>
                  <a:lumMod val="95000"/>
                  <a:lumOff val="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Rectangle 12"/>
          <p:cNvSpPr/>
          <p:nvPr/>
        </p:nvSpPr>
        <p:spPr>
          <a:xfrm>
            <a:off x="1520666" y="10805985"/>
            <a:ext cx="14346008" cy="91432"/>
          </a:xfrm>
          <a:prstGeom prst="rect">
            <a:avLst/>
          </a:prstGeom>
          <a:pattFill prst="ltDnDiag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>
                  <a:lumMod val="95000"/>
                  <a:lumOff val="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Rectangle 12"/>
          <p:cNvSpPr/>
          <p:nvPr/>
        </p:nvSpPr>
        <p:spPr>
          <a:xfrm>
            <a:off x="1445423" y="9291684"/>
            <a:ext cx="14346008" cy="91432"/>
          </a:xfrm>
          <a:prstGeom prst="rect">
            <a:avLst/>
          </a:prstGeom>
          <a:pattFill prst="ltDnDiag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>
                  <a:lumMod val="95000"/>
                  <a:lumOff val="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Rectangle 12"/>
          <p:cNvSpPr/>
          <p:nvPr/>
        </p:nvSpPr>
        <p:spPr>
          <a:xfrm>
            <a:off x="1445423" y="7647149"/>
            <a:ext cx="14346008" cy="91432"/>
          </a:xfrm>
          <a:prstGeom prst="rect">
            <a:avLst/>
          </a:prstGeom>
          <a:pattFill prst="ltDnDiag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>
                  <a:lumMod val="95000"/>
                  <a:lumOff val="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TextBox 14"/>
          <p:cNvSpPr>
            <a:spLocks noChangeArrowheads="1"/>
          </p:cNvSpPr>
          <p:nvPr/>
        </p:nvSpPr>
        <p:spPr bwMode="auto">
          <a:xfrm>
            <a:off x="1694854" y="3485878"/>
            <a:ext cx="7713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prstClr val="black"/>
                </a:solidFill>
                <a:latin typeface="+mj-lt"/>
                <a:ea typeface="微软雅黑" panose="020B0503020204020204" pitchFamily="34" charset="-122"/>
                <a:sym typeface="方正兰亭粗黑_GBK" charset="-122"/>
              </a:rPr>
              <a:t>01</a:t>
            </a:r>
          </a:p>
        </p:txBody>
      </p:sp>
      <p:sp>
        <p:nvSpPr>
          <p:cNvPr id="51" name="TextBox 14"/>
          <p:cNvSpPr>
            <a:spLocks noChangeArrowheads="1"/>
          </p:cNvSpPr>
          <p:nvPr/>
        </p:nvSpPr>
        <p:spPr bwMode="auto">
          <a:xfrm>
            <a:off x="1694854" y="5140365"/>
            <a:ext cx="7713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prstClr val="black"/>
                </a:solidFill>
                <a:latin typeface="+mj-lt"/>
                <a:ea typeface="微软雅黑" panose="020B0503020204020204" pitchFamily="34" charset="-122"/>
                <a:sym typeface="方正兰亭粗黑_GBK" charset="-122"/>
              </a:rPr>
              <a:t>0</a:t>
            </a:r>
            <a:r>
              <a:rPr lang="ru-RU" altLang="zh-CN" b="1" dirty="0">
                <a:solidFill>
                  <a:prstClr val="black"/>
                </a:solidFill>
                <a:latin typeface="+mj-lt"/>
                <a:ea typeface="微软雅黑" panose="020B0503020204020204" pitchFamily="34" charset="-122"/>
                <a:sym typeface="方正兰亭粗黑_GBK" charset="-122"/>
              </a:rPr>
              <a:t>2</a:t>
            </a:r>
            <a:endParaRPr lang="en-US" altLang="zh-CN" b="1" dirty="0">
              <a:solidFill>
                <a:prstClr val="black"/>
              </a:solidFill>
              <a:latin typeface="+mj-lt"/>
              <a:ea typeface="微软雅黑" panose="020B0503020204020204" pitchFamily="34" charset="-122"/>
              <a:sym typeface="方正兰亭粗黑_GBK" charset="-122"/>
            </a:endParaRPr>
          </a:p>
        </p:txBody>
      </p:sp>
      <p:sp>
        <p:nvSpPr>
          <p:cNvPr id="52" name="TextBox 14"/>
          <p:cNvSpPr>
            <a:spLocks noChangeArrowheads="1"/>
          </p:cNvSpPr>
          <p:nvPr/>
        </p:nvSpPr>
        <p:spPr bwMode="auto">
          <a:xfrm>
            <a:off x="1694854" y="6673236"/>
            <a:ext cx="7713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prstClr val="black"/>
                </a:solidFill>
                <a:latin typeface="+mj-lt"/>
                <a:ea typeface="微软雅黑" panose="020B0503020204020204" pitchFamily="34" charset="-122"/>
                <a:sym typeface="方正兰亭粗黑_GBK" charset="-122"/>
              </a:rPr>
              <a:t>0</a:t>
            </a:r>
            <a:r>
              <a:rPr lang="ru-RU" altLang="zh-CN" b="1" dirty="0">
                <a:solidFill>
                  <a:prstClr val="black"/>
                </a:solidFill>
                <a:latin typeface="+mj-lt"/>
                <a:ea typeface="微软雅黑" panose="020B0503020204020204" pitchFamily="34" charset="-122"/>
                <a:sym typeface="方正兰亭粗黑_GBK" charset="-122"/>
              </a:rPr>
              <a:t>3</a:t>
            </a:r>
            <a:endParaRPr lang="en-US" altLang="zh-CN" b="1" dirty="0">
              <a:solidFill>
                <a:prstClr val="black"/>
              </a:solidFill>
              <a:latin typeface="+mj-lt"/>
              <a:ea typeface="微软雅黑" panose="020B0503020204020204" pitchFamily="34" charset="-122"/>
              <a:sym typeface="方正兰亭粗黑_GBK" charset="-122"/>
            </a:endParaRPr>
          </a:p>
        </p:txBody>
      </p:sp>
      <p:sp>
        <p:nvSpPr>
          <p:cNvPr id="53" name="TextBox 14"/>
          <p:cNvSpPr>
            <a:spLocks noChangeArrowheads="1"/>
          </p:cNvSpPr>
          <p:nvPr/>
        </p:nvSpPr>
        <p:spPr bwMode="auto">
          <a:xfrm>
            <a:off x="1694854" y="8168298"/>
            <a:ext cx="7713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prstClr val="black"/>
                </a:solidFill>
                <a:latin typeface="+mj-lt"/>
                <a:ea typeface="微软雅黑" panose="020B0503020204020204" pitchFamily="34" charset="-122"/>
                <a:sym typeface="方正兰亭粗黑_GBK" charset="-122"/>
              </a:rPr>
              <a:t>0</a:t>
            </a:r>
            <a:r>
              <a:rPr lang="ru-RU" altLang="zh-CN" b="1" dirty="0">
                <a:solidFill>
                  <a:prstClr val="black"/>
                </a:solidFill>
                <a:latin typeface="+mj-lt"/>
                <a:ea typeface="微软雅黑" panose="020B0503020204020204" pitchFamily="34" charset="-122"/>
                <a:sym typeface="方正兰亭粗黑_GBK" charset="-122"/>
              </a:rPr>
              <a:t>4</a:t>
            </a:r>
            <a:endParaRPr lang="en-US" altLang="zh-CN" b="1" dirty="0">
              <a:solidFill>
                <a:prstClr val="black"/>
              </a:solidFill>
              <a:latin typeface="+mj-lt"/>
              <a:ea typeface="微软雅黑" panose="020B0503020204020204" pitchFamily="34" charset="-122"/>
              <a:sym typeface="方正兰亭粗黑_GBK" charset="-122"/>
            </a:endParaRPr>
          </a:p>
        </p:txBody>
      </p:sp>
      <p:sp>
        <p:nvSpPr>
          <p:cNvPr id="54" name="TextBox 14"/>
          <p:cNvSpPr>
            <a:spLocks noChangeArrowheads="1"/>
          </p:cNvSpPr>
          <p:nvPr/>
        </p:nvSpPr>
        <p:spPr bwMode="auto">
          <a:xfrm>
            <a:off x="1694854" y="9693002"/>
            <a:ext cx="7713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prstClr val="black"/>
                </a:solidFill>
                <a:latin typeface="+mj-lt"/>
                <a:ea typeface="微软雅黑" panose="020B0503020204020204" pitchFamily="34" charset="-122"/>
                <a:sym typeface="方正兰亭粗黑_GBK" charset="-122"/>
              </a:rPr>
              <a:t>0</a:t>
            </a:r>
            <a:r>
              <a:rPr lang="ru-RU" altLang="zh-CN" b="1" dirty="0">
                <a:solidFill>
                  <a:prstClr val="black"/>
                </a:solidFill>
                <a:latin typeface="+mj-lt"/>
                <a:ea typeface="微软雅黑" panose="020B0503020204020204" pitchFamily="34" charset="-122"/>
                <a:sym typeface="方正兰亭粗黑_GBK" charset="-122"/>
              </a:rPr>
              <a:t>5</a:t>
            </a:r>
            <a:endParaRPr lang="en-US" altLang="zh-CN" b="1" dirty="0">
              <a:solidFill>
                <a:prstClr val="black"/>
              </a:solidFill>
              <a:latin typeface="+mj-lt"/>
              <a:ea typeface="微软雅黑" panose="020B0503020204020204" pitchFamily="34" charset="-122"/>
              <a:sym typeface="方正兰亭粗黑_GBK" charset="-122"/>
            </a:endParaRPr>
          </a:p>
        </p:txBody>
      </p:sp>
      <p:sp>
        <p:nvSpPr>
          <p:cNvPr id="55" name="TextBox 14"/>
          <p:cNvSpPr>
            <a:spLocks noChangeArrowheads="1"/>
          </p:cNvSpPr>
          <p:nvPr/>
        </p:nvSpPr>
        <p:spPr bwMode="auto">
          <a:xfrm>
            <a:off x="1694854" y="11276850"/>
            <a:ext cx="7713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prstClr val="black"/>
                </a:solidFill>
                <a:latin typeface="+mj-lt"/>
                <a:ea typeface="微软雅黑" panose="020B0503020204020204" pitchFamily="34" charset="-122"/>
                <a:sym typeface="方正兰亭粗黑_GBK" charset="-122"/>
              </a:rPr>
              <a:t>0</a:t>
            </a:r>
            <a:r>
              <a:rPr lang="ru-RU" altLang="zh-CN" b="1" dirty="0">
                <a:solidFill>
                  <a:prstClr val="black"/>
                </a:solidFill>
                <a:latin typeface="+mj-lt"/>
                <a:ea typeface="微软雅黑" panose="020B0503020204020204" pitchFamily="34" charset="-122"/>
                <a:sym typeface="方正兰亭粗黑_GBK" charset="-122"/>
              </a:rPr>
              <a:t>6</a:t>
            </a:r>
            <a:endParaRPr lang="en-US" altLang="zh-CN" b="1" dirty="0">
              <a:solidFill>
                <a:prstClr val="black"/>
              </a:solidFill>
              <a:latin typeface="+mj-lt"/>
              <a:ea typeface="微软雅黑" panose="020B0503020204020204" pitchFamily="34" charset="-122"/>
              <a:sym typeface="方正兰亭粗黑_GBK" charset="-122"/>
            </a:endParaRPr>
          </a:p>
        </p:txBody>
      </p:sp>
      <p:sp>
        <p:nvSpPr>
          <p:cNvPr id="56" name="TextBox 14"/>
          <p:cNvSpPr>
            <a:spLocks noChangeArrowheads="1"/>
          </p:cNvSpPr>
          <p:nvPr/>
        </p:nvSpPr>
        <p:spPr bwMode="auto">
          <a:xfrm>
            <a:off x="1694854" y="12860871"/>
            <a:ext cx="7713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prstClr val="black"/>
                </a:solidFill>
                <a:latin typeface="+mj-lt"/>
                <a:ea typeface="微软雅黑" panose="020B0503020204020204" pitchFamily="34" charset="-122"/>
                <a:sym typeface="方正兰亭粗黑_GBK" charset="-122"/>
              </a:rPr>
              <a:t>0</a:t>
            </a:r>
            <a:r>
              <a:rPr lang="ru-RU" altLang="zh-CN" b="1" dirty="0">
                <a:solidFill>
                  <a:prstClr val="black"/>
                </a:solidFill>
                <a:latin typeface="+mj-lt"/>
                <a:ea typeface="微软雅黑" panose="020B0503020204020204" pitchFamily="34" charset="-122"/>
                <a:sym typeface="方正兰亭粗黑_GBK" charset="-122"/>
              </a:rPr>
              <a:t>7</a:t>
            </a:r>
            <a:endParaRPr lang="en-US" altLang="zh-CN" b="1" dirty="0">
              <a:solidFill>
                <a:prstClr val="black"/>
              </a:solidFill>
              <a:latin typeface="+mj-lt"/>
              <a:ea typeface="微软雅黑" panose="020B0503020204020204" pitchFamily="34" charset="-122"/>
              <a:sym typeface="方正兰亭粗黑_GBK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873792" y="3568432"/>
            <a:ext cx="4062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ФГОС ВО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54" b="27600"/>
          <a:stretch/>
        </p:blipFill>
        <p:spPr>
          <a:xfrm>
            <a:off x="16284445" y="9931799"/>
            <a:ext cx="4493663" cy="16260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0071" y="11160478"/>
            <a:ext cx="3351533" cy="1888510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16589986" y="11817280"/>
            <a:ext cx="406204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Университеты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051786" y="3293519"/>
            <a:ext cx="12959128" cy="1031051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pPr defTabSz="-1270">
              <a:tabLst>
                <a:tab pos="2050947" algn="l"/>
              </a:tabLst>
            </a:pPr>
            <a:r>
              <a:rPr lang="ru-RU" altLang="zh-CN" sz="3200" dirty="0">
                <a:solidFill>
                  <a:srgbClr val="5B9BD5"/>
                </a:solidFill>
                <a:ea typeface="Cambria" panose="02040503050406030204" pitchFamily="18" charset="0"/>
                <a:cs typeface="Calibri" panose="020F0502020204030204"/>
              </a:rPr>
              <a:t>Преемственность в описании компетенций с предыдущими. поколениями ФГОС ВО</a:t>
            </a:r>
            <a:endParaRPr lang="en-US" sz="3200" dirty="0">
              <a:solidFill>
                <a:srgbClr val="5B9BD5"/>
              </a:solidFill>
              <a:ea typeface="Cambria" panose="02040503050406030204" pitchFamily="18" charset="0"/>
              <a:cs typeface="Calibri" panose="020F0502020204030204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051786" y="4755645"/>
            <a:ext cx="12959128" cy="1031051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pPr defTabSz="-1270">
              <a:tabLst>
                <a:tab pos="2050947" algn="l"/>
              </a:tabLst>
            </a:pPr>
            <a:r>
              <a:rPr lang="ru-RU" altLang="zh-CN" sz="3200" dirty="0">
                <a:solidFill>
                  <a:srgbClr val="5B9BD5"/>
                </a:solidFill>
                <a:ea typeface="Cambria" panose="02040503050406030204" pitchFamily="18" charset="0"/>
                <a:cs typeface="Calibri" panose="020F0502020204030204"/>
              </a:rPr>
              <a:t>Сквозной характер формулировок компетенций по уровням высшего образования(бакалавр, специалист, магистр)</a:t>
            </a:r>
            <a:endParaRPr lang="en-US" sz="3200" dirty="0">
              <a:solidFill>
                <a:srgbClr val="5B9BD5"/>
              </a:solidFill>
              <a:ea typeface="Cambria" panose="02040503050406030204" pitchFamily="18" charset="0"/>
              <a:cs typeface="Calibri" panose="020F0502020204030204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149471" y="8250706"/>
            <a:ext cx="12959128" cy="538609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pPr defTabSz="-1270">
              <a:tabLst>
                <a:tab pos="2050947" algn="l"/>
              </a:tabLst>
            </a:pPr>
            <a:r>
              <a:rPr lang="ru-RU" altLang="zh-CN" sz="3200" dirty="0">
                <a:solidFill>
                  <a:srgbClr val="5B9BD5"/>
                </a:solidFill>
                <a:ea typeface="Cambria" panose="02040503050406030204" pitchFamily="18" charset="0"/>
                <a:cs typeface="Calibri" panose="020F0502020204030204"/>
              </a:rPr>
              <a:t>Однозначность описания</a:t>
            </a:r>
            <a:endParaRPr lang="en-US" sz="3200" dirty="0">
              <a:solidFill>
                <a:srgbClr val="5B9BD5"/>
              </a:solidFill>
              <a:ea typeface="Cambria" panose="02040503050406030204" pitchFamily="18" charset="0"/>
              <a:cs typeface="Calibri" panose="020F0502020204030204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123661" y="11011100"/>
            <a:ext cx="12959128" cy="1031051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pPr defTabSz="-1270">
              <a:tabLst>
                <a:tab pos="2050947" algn="l"/>
              </a:tabLst>
            </a:pPr>
            <a:r>
              <a:rPr lang="ru-RU" altLang="zh-CN" sz="3200" dirty="0">
                <a:solidFill>
                  <a:srgbClr val="5B9BD5"/>
                </a:solidFill>
                <a:ea typeface="Cambria" panose="02040503050406030204" pitchFamily="18" charset="0"/>
                <a:cs typeface="Calibri" panose="020F0502020204030204"/>
              </a:rPr>
              <a:t>Возможность создания инструментов измерения в процессе формирования компетенций</a:t>
            </a:r>
            <a:endParaRPr lang="en-US" sz="3200" dirty="0">
              <a:solidFill>
                <a:srgbClr val="5B9BD5"/>
              </a:solidFill>
              <a:ea typeface="Cambria" panose="02040503050406030204" pitchFamily="18" charset="0"/>
              <a:cs typeface="Calibri" panose="020F0502020204030204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123661" y="12914733"/>
            <a:ext cx="12959128" cy="538609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pPr defTabSz="-1270">
              <a:tabLst>
                <a:tab pos="2050947" algn="l"/>
              </a:tabLst>
            </a:pPr>
            <a:r>
              <a:rPr lang="ru-RU" altLang="zh-CN" sz="3200" dirty="0">
                <a:solidFill>
                  <a:srgbClr val="5B9BD5"/>
                </a:solidFill>
                <a:ea typeface="Cambria" panose="02040503050406030204" pitchFamily="18" charset="0"/>
                <a:cs typeface="Calibri" panose="020F0502020204030204"/>
              </a:rPr>
              <a:t>Опыт апробации инструментов измерения</a:t>
            </a:r>
            <a:endParaRPr lang="en-US" sz="3200" dirty="0">
              <a:solidFill>
                <a:srgbClr val="5B9BD5"/>
              </a:solidFill>
              <a:ea typeface="Cambria" panose="02040503050406030204" pitchFamily="18" charset="0"/>
              <a:cs typeface="Calibri" panose="020F0502020204030204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149471" y="6704496"/>
            <a:ext cx="12959128" cy="538609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pPr defTabSz="-1270">
              <a:tabLst>
                <a:tab pos="2050947" algn="l"/>
              </a:tabLst>
            </a:pPr>
            <a:r>
              <a:rPr lang="ru-RU" altLang="zh-CN" sz="3200" dirty="0">
                <a:solidFill>
                  <a:srgbClr val="5B9BD5"/>
                </a:solidFill>
                <a:ea typeface="Cambria" panose="02040503050406030204" pitchFamily="18" charset="0"/>
                <a:cs typeface="Calibri" panose="020F0502020204030204"/>
              </a:rPr>
              <a:t>Учет квалификационных рамок Минтруда</a:t>
            </a:r>
            <a:endParaRPr lang="en-US" sz="3200" dirty="0">
              <a:solidFill>
                <a:srgbClr val="5B9BD5"/>
              </a:solidFill>
              <a:ea typeface="Cambria" panose="02040503050406030204" pitchFamily="18" charset="0"/>
              <a:cs typeface="Calibri" panose="020F0502020204030204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123661" y="9479674"/>
            <a:ext cx="12959128" cy="1031051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pPr defTabSz="-1270">
              <a:tabLst>
                <a:tab pos="2050947" algn="l"/>
              </a:tabLst>
            </a:pPr>
            <a:r>
              <a:rPr lang="ru-RU" altLang="zh-CN" sz="3200" dirty="0">
                <a:solidFill>
                  <a:srgbClr val="5B9BD5"/>
                </a:solidFill>
                <a:ea typeface="Cambria" panose="02040503050406030204" pitchFamily="18" charset="0"/>
                <a:cs typeface="Calibri" panose="020F0502020204030204"/>
              </a:rPr>
              <a:t>Наличие компетенций со сквозными характеристиками знаний, умений, навыков</a:t>
            </a:r>
            <a:endParaRPr lang="en-US" sz="3200" dirty="0">
              <a:solidFill>
                <a:srgbClr val="5B9BD5"/>
              </a:solidFill>
              <a:ea typeface="Cambria" panose="02040503050406030204" pitchFamily="18" charset="0"/>
              <a:cs typeface="Calibri" panose="020F0502020204030204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084067" y="354891"/>
            <a:ext cx="1832905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Подходы к формализации результатов освоения и  обучения</a:t>
            </a:r>
          </a:p>
        </p:txBody>
      </p:sp>
    </p:spTree>
    <p:extLst>
      <p:ext uri="{BB962C8B-B14F-4D97-AF65-F5344CB8AC3E}">
        <p14:creationId xmlns:p14="http://schemas.microsoft.com/office/powerpoint/2010/main" val="18704893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987777" y="1104943"/>
            <a:ext cx="41062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dirty="0">
                <a:solidFill>
                  <a:prstClr val="black"/>
                </a:solidFill>
                <a:latin typeface="Calibri" panose="020F0502020204030204"/>
              </a:rPr>
              <a:t>Формулировка компетенции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448848" y="2128144"/>
            <a:ext cx="232907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2656688" y="1155450"/>
            <a:ext cx="410622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dirty="0">
                <a:solidFill>
                  <a:prstClr val="black"/>
                </a:solidFill>
                <a:latin typeface="Calibri" panose="020F0502020204030204"/>
              </a:rPr>
              <a:t>Знание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823864" y="1135632"/>
            <a:ext cx="410622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dirty="0">
                <a:solidFill>
                  <a:prstClr val="black"/>
                </a:solidFill>
                <a:latin typeface="Calibri" panose="020F0502020204030204"/>
              </a:rPr>
              <a:t>Умение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193069" y="1135632"/>
            <a:ext cx="410622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dirty="0">
                <a:solidFill>
                  <a:prstClr val="black"/>
                </a:solidFill>
                <a:latin typeface="Calibri" panose="020F0502020204030204"/>
              </a:rPr>
              <a:t>Владение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8282" y="2535923"/>
            <a:ext cx="23883681" cy="11002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prstClr val="black"/>
                </a:solidFill>
                <a:latin typeface="Calibri" panose="020F0502020204030204"/>
              </a:rPr>
              <a:t>Анализ информации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986375" y="5233813"/>
            <a:ext cx="4050810" cy="1511848"/>
          </a:xfrm>
          <a:prstGeom prst="rect">
            <a:avLst/>
          </a:prstGeom>
          <a:ln w="28575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err="1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Бакалавриат</a:t>
            </a:r>
            <a:endParaRPr lang="ru-RU" sz="4800" b="1" dirty="0">
              <a:solidFill>
                <a:srgbClr val="5B9BD5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986373" y="9944052"/>
            <a:ext cx="4050810" cy="1511848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C00000"/>
                </a:solidFill>
                <a:latin typeface="Calibri" panose="020F0502020204030204"/>
              </a:rPr>
              <a:t>Магистратура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261848" y="3826486"/>
            <a:ext cx="6394840" cy="9096274"/>
          </a:xfrm>
          <a:prstGeom prst="rect">
            <a:avLst/>
          </a:prstGeom>
          <a:ln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Способен анализировать и корректно работать с различного рода информацией, устанавливать взаимосвязи между данными из различных источников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2889429" y="3826486"/>
            <a:ext cx="3768189" cy="5150755"/>
          </a:xfrm>
          <a:prstGeom prst="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Знает основные виды информации, критерии оценки  достоверности информации, оценки надежности её источника.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6923609" y="3830914"/>
            <a:ext cx="3241751" cy="5146327"/>
          </a:xfrm>
          <a:prstGeom prst="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Умеет </a:t>
            </a:r>
            <a:r>
              <a:rPr lang="ru-RU" sz="2400" dirty="0" err="1">
                <a:solidFill>
                  <a:prstClr val="black"/>
                </a:solidFill>
                <a:latin typeface="Calibri" panose="020F0502020204030204"/>
              </a:rPr>
              <a:t>категоризировать</a:t>
            </a:r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 информацию.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0353775" y="3827134"/>
            <a:ext cx="3768189" cy="5150107"/>
          </a:xfrm>
          <a:prstGeom prst="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Владеет различными инструментами анализа информации.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12889429" y="9310094"/>
            <a:ext cx="3768189" cy="3612665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6923609" y="9313201"/>
            <a:ext cx="3241751" cy="3609559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Умеет самостоятельно разрабатывать, выбирать и применять методы интерпретации данных.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20353775" y="9310549"/>
            <a:ext cx="3768189" cy="361221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Владеет методами анализа и интерпретации различных видов информации. 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72" y="2784545"/>
            <a:ext cx="4190203" cy="628531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238282" y="197095"/>
            <a:ext cx="23883681" cy="646331"/>
          </a:xfrm>
          <a:prstGeom prst="rect">
            <a:avLst/>
          </a:prstGeom>
          <a:solidFill>
            <a:srgbClr val="0A1E64">
              <a:alpha val="50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lvl="0" algn="ctr" defTabSz="914400"/>
            <a:r>
              <a:rPr lang="ru-RU" kern="0" dirty="0">
                <a:solidFill>
                  <a:srgbClr val="FFFFFF"/>
                </a:solidFill>
                <a:latin typeface="Tahoma"/>
              </a:rPr>
              <a:t>Модели универсальных компетенций</a:t>
            </a:r>
          </a:p>
        </p:txBody>
      </p:sp>
    </p:spTree>
    <p:extLst>
      <p:ext uri="{BB962C8B-B14F-4D97-AF65-F5344CB8AC3E}">
        <p14:creationId xmlns:p14="http://schemas.microsoft.com/office/powerpoint/2010/main" val="39013072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987777" y="1104943"/>
            <a:ext cx="41062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dirty="0">
                <a:solidFill>
                  <a:prstClr val="black"/>
                </a:solidFill>
                <a:latin typeface="Calibri" panose="020F0502020204030204"/>
              </a:rPr>
              <a:t>Формулировка компетенции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448848" y="2128144"/>
            <a:ext cx="232907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3050130" y="1133336"/>
            <a:ext cx="410622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dirty="0">
                <a:solidFill>
                  <a:prstClr val="black"/>
                </a:solidFill>
                <a:latin typeface="Calibri" panose="020F0502020204030204"/>
              </a:rPr>
              <a:t>Знание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823864" y="1135632"/>
            <a:ext cx="410622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dirty="0">
                <a:solidFill>
                  <a:prstClr val="black"/>
                </a:solidFill>
                <a:latin typeface="Calibri" panose="020F0502020204030204"/>
              </a:rPr>
              <a:t>Умение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193069" y="1135632"/>
            <a:ext cx="410622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dirty="0">
                <a:solidFill>
                  <a:prstClr val="black"/>
                </a:solidFill>
                <a:latin typeface="Calibri" panose="020F0502020204030204"/>
              </a:rPr>
              <a:t>Владение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433630" y="3994048"/>
            <a:ext cx="6211974" cy="9574029"/>
          </a:xfrm>
          <a:prstGeom prst="rect">
            <a:avLst/>
          </a:prstGeom>
          <a:ln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Способен отделять факты от их интерпретации и давать обоснованную оценку фактами и событиям на основе аргументов и данных.</a:t>
            </a:r>
          </a:p>
          <a:p>
            <a:pPr algn="ctr"/>
            <a:endParaRPr lang="ru-RU" sz="2400" b="1" dirty="0">
              <a:solidFill>
                <a:srgbClr val="FF0000"/>
              </a:solidFill>
              <a:latin typeface="Calibri" panose="020F0502020204030204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3050131" y="3994048"/>
            <a:ext cx="3690614" cy="9574029"/>
          </a:xfrm>
          <a:prstGeom prst="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Знает инструменты и подходы к проверке информации.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6970714" y="4014712"/>
            <a:ext cx="3302715" cy="4953168"/>
          </a:xfrm>
          <a:prstGeom prst="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100" dirty="0">
                <a:solidFill>
                  <a:prstClr val="black"/>
                </a:solidFill>
                <a:latin typeface="Calibri" panose="020F0502020204030204"/>
              </a:rPr>
              <a:t>Умеет отличать факты от мнений, интерпретаций и оценок при анализе собранной информации.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20503399" y="4014712"/>
            <a:ext cx="3607485" cy="4953168"/>
          </a:xfrm>
          <a:prstGeom prst="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Владеет инструментами проверки информации для выработки решений на уровне структурного подразделения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7203" y="2479944"/>
            <a:ext cx="23883681" cy="11002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prstClr val="black"/>
                </a:solidFill>
                <a:latin typeface="Calibri" panose="020F0502020204030204"/>
              </a:rPr>
              <a:t>Анализ информации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6981793" y="9084863"/>
            <a:ext cx="3302715" cy="4483216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100" dirty="0">
                <a:solidFill>
                  <a:prstClr val="black"/>
                </a:solidFill>
                <a:latin typeface="Calibri" panose="020F0502020204030204"/>
              </a:rPr>
              <a:t>Умеет самостоятельно обосновывать, разрабатывать и применять методы анализа и   синтеза информации на основании профессиональных знаний.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20514478" y="9084864"/>
            <a:ext cx="3607485" cy="4503877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Владеет разнообразными методами и технологиями поиска, проверка источников  информации для выполнения задач на уровне организации.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986375" y="5233813"/>
            <a:ext cx="4050810" cy="1511848"/>
          </a:xfrm>
          <a:prstGeom prst="rect">
            <a:avLst/>
          </a:prstGeom>
          <a:ln w="28575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err="1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Бакалавриат</a:t>
            </a:r>
            <a:endParaRPr lang="ru-RU" sz="4800" b="1" dirty="0">
              <a:solidFill>
                <a:srgbClr val="5B9BD5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986373" y="9944052"/>
            <a:ext cx="4050810" cy="1511848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C00000"/>
                </a:solidFill>
                <a:latin typeface="Calibri" panose="020F0502020204030204"/>
              </a:rPr>
              <a:t>Магистратура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186" y="2771802"/>
            <a:ext cx="4190203" cy="628531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27202" y="253074"/>
            <a:ext cx="23883681" cy="646331"/>
          </a:xfrm>
          <a:prstGeom prst="rect">
            <a:avLst/>
          </a:prstGeom>
          <a:solidFill>
            <a:srgbClr val="0A1E64">
              <a:alpha val="50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lvl="0" algn="ctr" defTabSz="914400"/>
            <a:r>
              <a:rPr lang="ru-RU" kern="0" dirty="0">
                <a:solidFill>
                  <a:srgbClr val="FFFFFF"/>
                </a:solidFill>
                <a:latin typeface="Tahoma"/>
              </a:rPr>
              <a:t>Модели универсальных компетенций</a:t>
            </a:r>
          </a:p>
        </p:txBody>
      </p:sp>
    </p:spTree>
    <p:extLst>
      <p:ext uri="{BB962C8B-B14F-4D97-AF65-F5344CB8AC3E}">
        <p14:creationId xmlns:p14="http://schemas.microsoft.com/office/powerpoint/2010/main" val="14581196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59686" y="1687787"/>
            <a:ext cx="23393263" cy="12546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prstClr val="black"/>
                </a:solidFill>
                <a:latin typeface="Calibri" panose="020F0502020204030204"/>
              </a:rPr>
              <a:t>Коммуникация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39633" y="927729"/>
            <a:ext cx="570479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dirty="0">
                <a:solidFill>
                  <a:prstClr val="black"/>
                </a:solidFill>
                <a:latin typeface="Calibri" panose="020F0502020204030204"/>
              </a:rPr>
              <a:t>Определение компетенции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559686" y="1521417"/>
            <a:ext cx="232907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0913054" y="927729"/>
            <a:ext cx="44035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>
                <a:solidFill>
                  <a:prstClr val="black"/>
                </a:solidFill>
                <a:latin typeface="Calibri" panose="020F0502020204030204"/>
              </a:rPr>
              <a:t>Знание</a:t>
            </a:r>
            <a:endParaRPr lang="ru-RU" sz="3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143954" y="927729"/>
            <a:ext cx="44035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dirty="0">
                <a:solidFill>
                  <a:prstClr val="black"/>
                </a:solidFill>
                <a:latin typeface="Calibri" panose="020F0502020204030204"/>
              </a:rPr>
              <a:t>Умение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473218" y="972820"/>
            <a:ext cx="44035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dirty="0">
                <a:solidFill>
                  <a:prstClr val="black"/>
                </a:solidFill>
                <a:latin typeface="Calibri" panose="020F0502020204030204"/>
              </a:rPr>
              <a:t>Владение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098376" y="3212391"/>
            <a:ext cx="4987313" cy="10016020"/>
          </a:xfrm>
          <a:prstGeom prst="rect">
            <a:avLst/>
          </a:prstGeom>
          <a:ln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Способен выстраивать коммуникацию с учетом личностных, социальных, культурных особенностей собеседника.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11379386" y="3212391"/>
            <a:ext cx="3768189" cy="10016020"/>
          </a:xfrm>
          <a:prstGeom prst="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Знает правила и нормы коммуникации </a:t>
            </a:r>
          </a:p>
          <a:p>
            <a:pPr algn="ctr"/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Знает культурные нормы общения, в том числе международные.</a:t>
            </a:r>
          </a:p>
          <a:p>
            <a:pPr algn="ctr"/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Знает разнообразные методы аргументации и убеждения в процессе коммуникации.</a:t>
            </a:r>
          </a:p>
          <a:p>
            <a:pPr algn="ctr"/>
            <a:endParaRPr lang="ru-RU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5441271" y="3212389"/>
            <a:ext cx="3959372" cy="5283112"/>
          </a:xfrm>
          <a:prstGeom prst="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Умеет </a:t>
            </a:r>
            <a:r>
              <a:rPr lang="ru-RU" sz="2400" dirty="0" err="1">
                <a:solidFill>
                  <a:prstClr val="black"/>
                </a:solidFill>
                <a:latin typeface="Calibri" panose="020F0502020204030204"/>
              </a:rPr>
              <a:t>коммуницировать</a:t>
            </a:r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 с учетом личностных, социальных, культурных особенностей партнеров по общению. 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19694340" y="3212389"/>
            <a:ext cx="4258609" cy="5283112"/>
          </a:xfrm>
          <a:prstGeom prst="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Владеет разными стилями коммуникации, способами разрешения конфликтов в коллективе.</a:t>
            </a:r>
            <a:endParaRPr lang="ru-RU" sz="2400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72" y="2000854"/>
            <a:ext cx="4190203" cy="628531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5441269" y="8765438"/>
            <a:ext cx="3959372" cy="4462973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Умеет вести дискуссию в групповом взаимодействии и выстраивать аргументацию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9694338" y="8765438"/>
            <a:ext cx="4258609" cy="4462973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Владеет разнообразными методами и технологиями коммуникаций на уровне организации.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986375" y="5233813"/>
            <a:ext cx="4050810" cy="1511848"/>
          </a:xfrm>
          <a:prstGeom prst="rect">
            <a:avLst/>
          </a:prstGeom>
          <a:ln w="28575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err="1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Бакалавриат</a:t>
            </a:r>
            <a:endParaRPr lang="ru-RU" sz="4800" b="1" dirty="0">
              <a:solidFill>
                <a:srgbClr val="5B9BD5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986373" y="9944052"/>
            <a:ext cx="4050810" cy="1511848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C00000"/>
                </a:solidFill>
                <a:latin typeface="Calibri" panose="020F0502020204030204"/>
              </a:rPr>
              <a:t>Магистратура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59685" y="263013"/>
            <a:ext cx="23393261" cy="646331"/>
          </a:xfrm>
          <a:prstGeom prst="rect">
            <a:avLst/>
          </a:prstGeom>
          <a:solidFill>
            <a:srgbClr val="0A1E64">
              <a:alpha val="50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lvl="0" algn="ctr" defTabSz="914400"/>
            <a:r>
              <a:rPr lang="ru-RU" kern="0" dirty="0">
                <a:solidFill>
                  <a:srgbClr val="FFFFFF"/>
                </a:solidFill>
                <a:latin typeface="Tahoma"/>
              </a:rPr>
              <a:t>Модели универсальных компетенций</a:t>
            </a:r>
          </a:p>
        </p:txBody>
      </p:sp>
    </p:spTree>
    <p:extLst>
      <p:ext uri="{BB962C8B-B14F-4D97-AF65-F5344CB8AC3E}">
        <p14:creationId xmlns:p14="http://schemas.microsoft.com/office/powerpoint/2010/main" val="2169586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7244" y="1425973"/>
            <a:ext cx="23529556" cy="120032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Федеральный закон от 26.05.2021 N 144-ФЗ </a:t>
            </a:r>
          </a:p>
          <a:p>
            <a:pPr algn="ctr"/>
            <a:r>
              <a:rPr lang="ru-RU" dirty="0"/>
              <a:t>"О внесении изменений в Федеральный закон "Об образовании в Российской Федерации"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97244" y="2823048"/>
            <a:ext cx="23529556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685766" algn="just"/>
            <a:r>
              <a:rPr lang="ru-RU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Статья 12. Образовательные программы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97244" y="4243335"/>
            <a:ext cx="7092006" cy="8309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indent="685766" algn="just">
              <a:spcBef>
                <a:spcPts val="2600"/>
              </a:spcBef>
            </a:pPr>
            <a:r>
              <a:rPr lang="ru-RU" sz="48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Новая</a:t>
            </a:r>
            <a:r>
              <a:rPr lang="ru-RU" sz="48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48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формулировка</a:t>
            </a:r>
            <a:endParaRPr lang="ru-RU" sz="48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6B5E2A4-72D4-4DC4-9470-54C0EE06E412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97244" y="8375535"/>
            <a:ext cx="7274594" cy="97529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Исключен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97244" y="7745879"/>
            <a:ext cx="23529556" cy="0"/>
          </a:xfrm>
          <a:prstGeom prst="line">
            <a:avLst/>
          </a:prstGeom>
          <a:noFill/>
          <a:ln w="38100" cap="flat" cmpd="sng" algn="ctr">
            <a:solidFill>
              <a:srgbClr val="4BACC6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1" name="Прямоугольник 10"/>
          <p:cNvSpPr/>
          <p:nvPr/>
        </p:nvSpPr>
        <p:spPr>
          <a:xfrm>
            <a:off x="8298655" y="3978912"/>
            <a:ext cx="1525474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prstClr val="black"/>
                </a:solidFill>
                <a:latin typeface="Calibri"/>
              </a:rPr>
              <a:t>8.1. Образовательные программы высшего образования в части профессиональных компетенций разрабатываются организациями, осуществляющими образовательную деятельность, на основе профессиональных стандартов (при наличии) и могут включать в себя компетенции, отнесенные к одной или нескольким специальностям и направлениям подготовки по соответствующим уровням профессионального образования или к укрупненным группам специальностей и направлений подготовки, а также к области (областям) и виду (видам) профессиональной деятельности, в том числе с учетом возможности одновременного получения обучающимися нескольких квалификаций.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298655" y="7951796"/>
            <a:ext cx="1525474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prstClr val="black"/>
                </a:solidFill>
                <a:latin typeface="Calibri"/>
              </a:rPr>
              <a:t>11….Порядок разработки примерных основных образовательных программ высшего образования, проведения их экспертизы и ведения реестра примерных основных образовательных программ высшего образования, </a:t>
            </a:r>
            <a:r>
              <a:rPr lang="ru-RU" sz="2800" dirty="0">
                <a:solidFill>
                  <a:prstClr val="black"/>
                </a:solidFill>
                <a:latin typeface="Calibri"/>
                <a:hlinkClick r:id="rId2"/>
              </a:rPr>
              <a:t>особенности</a:t>
            </a:r>
            <a:r>
              <a:rPr lang="ru-RU" sz="2800" dirty="0">
                <a:solidFill>
                  <a:prstClr val="black"/>
                </a:solidFill>
                <a:latin typeface="Calibri"/>
              </a:rPr>
              <a:t> разработки, проведения экспертизы и включения в такой реестр примерных основных образовательных программ высшего образования, содержащих сведения, составляющие государственную тайну, и примерных основных образовательных программ высшего образования в области информационной безопасности, а также организации, которым предоставляется право ведения реестра примерных основных образовательных программ высшего образования, устанавливаются федеральным органом исполнительной власти, осуществляющим функции по выработке и реализации государственной политики и нормативно-правовому регулированию в сфере высшего образования, если иное не установлено настоящим Федеральным законом…..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943247" y="305897"/>
            <a:ext cx="202286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Основание для разработки ФГОС ВО нового поколения</a:t>
            </a:r>
          </a:p>
        </p:txBody>
      </p:sp>
    </p:spTree>
    <p:extLst>
      <p:ext uri="{BB962C8B-B14F-4D97-AF65-F5344CB8AC3E}">
        <p14:creationId xmlns:p14="http://schemas.microsoft.com/office/powerpoint/2010/main" val="11126356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987777" y="1104943"/>
            <a:ext cx="41062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dirty="0">
                <a:solidFill>
                  <a:prstClr val="black"/>
                </a:solidFill>
                <a:latin typeface="Calibri" panose="020F0502020204030204"/>
              </a:rPr>
              <a:t>Формулировка компетенции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448848" y="2128144"/>
            <a:ext cx="232907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2656688" y="1155450"/>
            <a:ext cx="410622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dirty="0">
                <a:solidFill>
                  <a:prstClr val="black"/>
                </a:solidFill>
                <a:latin typeface="Calibri" panose="020F0502020204030204"/>
              </a:rPr>
              <a:t>Знание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823864" y="1135632"/>
            <a:ext cx="410622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dirty="0">
                <a:solidFill>
                  <a:prstClr val="black"/>
                </a:solidFill>
                <a:latin typeface="Calibri" panose="020F0502020204030204"/>
              </a:rPr>
              <a:t>Умение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193069" y="1135632"/>
            <a:ext cx="410622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dirty="0">
                <a:solidFill>
                  <a:prstClr val="black"/>
                </a:solidFill>
                <a:latin typeface="Calibri" panose="020F0502020204030204"/>
              </a:rPr>
              <a:t>Владение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8282" y="2535923"/>
            <a:ext cx="23883681" cy="11002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prstClr val="black"/>
                </a:solidFill>
                <a:latin typeface="Calibri" panose="020F0502020204030204"/>
              </a:rPr>
              <a:t>Инклюзия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986375" y="5233813"/>
            <a:ext cx="4050810" cy="1511848"/>
          </a:xfrm>
          <a:prstGeom prst="rect">
            <a:avLst/>
          </a:prstGeom>
          <a:ln w="28575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err="1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Бакалавриат</a:t>
            </a:r>
            <a:endParaRPr lang="ru-RU" sz="4800" b="1" dirty="0">
              <a:solidFill>
                <a:srgbClr val="5B9BD5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986373" y="9944052"/>
            <a:ext cx="4050810" cy="1511848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C00000"/>
                </a:solidFill>
                <a:latin typeface="Calibri" panose="020F0502020204030204"/>
              </a:rPr>
              <a:t>Магистратура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261848" y="3826486"/>
            <a:ext cx="6394840" cy="9096274"/>
          </a:xfrm>
          <a:prstGeom prst="rect">
            <a:avLst/>
          </a:prstGeom>
          <a:ln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black"/>
                </a:solidFill>
              </a:rPr>
              <a:t>Способен осуществлять социальное и профессиональное взаимодействие</a:t>
            </a:r>
          </a:p>
          <a:p>
            <a:pPr algn="ctr"/>
            <a:r>
              <a:rPr lang="ru-RU" sz="2400" dirty="0">
                <a:solidFill>
                  <a:prstClr val="black"/>
                </a:solidFill>
              </a:rPr>
              <a:t>на основе знаний о специфике ограничений возможностей здоровья человека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2889429" y="3826487"/>
            <a:ext cx="3768189" cy="3769894"/>
          </a:xfrm>
          <a:prstGeom prst="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black"/>
                </a:solidFill>
              </a:rPr>
              <a:t>Знает сущность и специфику ограничений здоровья человека</a:t>
            </a:r>
            <a:endParaRPr lang="ru-RU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6923609" y="3830914"/>
            <a:ext cx="3241751" cy="3766653"/>
          </a:xfrm>
          <a:prstGeom prst="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Умеет </a:t>
            </a:r>
            <a:r>
              <a:rPr lang="ru-RU" sz="2400" dirty="0">
                <a:solidFill>
                  <a:prstClr val="black"/>
                </a:solidFill>
              </a:rPr>
              <a:t>осуществлять социальное и профессиональное взаимодействие, в том числе с людьми, имеющими ограничения возможностей здоровья </a:t>
            </a:r>
            <a:endParaRPr lang="ru-RU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0353775" y="3827135"/>
            <a:ext cx="3768189" cy="3769420"/>
          </a:xfrm>
          <a:prstGeom prst="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Владеет </a:t>
            </a:r>
            <a:r>
              <a:rPr lang="ru-RU" sz="2400" dirty="0">
                <a:solidFill>
                  <a:prstClr val="black"/>
                </a:solidFill>
              </a:rPr>
              <a:t>навыками</a:t>
            </a:r>
          </a:p>
          <a:p>
            <a:pPr algn="ctr"/>
            <a:r>
              <a:rPr lang="ru-RU" sz="2400" dirty="0">
                <a:solidFill>
                  <a:prstClr val="black"/>
                </a:solidFill>
              </a:rPr>
              <a:t>взаимодействия с лицами, имеющими ограничения здоровья</a:t>
            </a:r>
          </a:p>
          <a:p>
            <a:pPr algn="ctr"/>
            <a:r>
              <a:rPr lang="ru-RU" sz="2400" dirty="0">
                <a:solidFill>
                  <a:prstClr val="black"/>
                </a:solidFill>
              </a:rPr>
              <a:t>на основе знаний о специфике ограничений возможностей здоровья человека</a:t>
            </a:r>
          </a:p>
          <a:p>
            <a:pPr algn="ctr"/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12889429" y="7787848"/>
            <a:ext cx="3768189" cy="5134911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black"/>
                </a:solidFill>
              </a:rPr>
              <a:t>Знает основы законодательства в области обеспечения доступной среды в социальной и профессиональной сферах для людей, имеющих ограничения возможностей здоровья</a:t>
            </a:r>
            <a:endParaRPr lang="ru-RU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6923609" y="7792265"/>
            <a:ext cx="3241751" cy="5130496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prstClr val="black"/>
                </a:solidFill>
                <a:latin typeface="Calibri" panose="020F0502020204030204"/>
              </a:rPr>
              <a:t>Умеет </a:t>
            </a:r>
            <a:r>
              <a:rPr lang="ru-RU" sz="2200" dirty="0">
                <a:solidFill>
                  <a:prstClr val="black"/>
                </a:solidFill>
              </a:rPr>
              <a:t>использовать в практической деятельности нормы законодательства, регулирующие обеспечение доступной </a:t>
            </a:r>
            <a:r>
              <a:rPr lang="ru-RU" sz="2400" dirty="0">
                <a:solidFill>
                  <a:prstClr val="black"/>
                </a:solidFill>
              </a:rPr>
              <a:t>среды</a:t>
            </a:r>
            <a:r>
              <a:rPr lang="ru-RU" sz="2200" dirty="0">
                <a:solidFill>
                  <a:prstClr val="black"/>
                </a:solidFill>
              </a:rPr>
              <a:t> в социальной и профессиональной сферах для людей, имеющих ограничения возможностей здоровья.</a:t>
            </a:r>
            <a:endParaRPr lang="ru-RU" sz="2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0353775" y="7788495"/>
            <a:ext cx="3768189" cy="51342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72" y="2784545"/>
            <a:ext cx="4190203" cy="628531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238282" y="197095"/>
            <a:ext cx="23883681" cy="646331"/>
          </a:xfrm>
          <a:prstGeom prst="rect">
            <a:avLst/>
          </a:prstGeom>
          <a:solidFill>
            <a:srgbClr val="0A1E64">
              <a:alpha val="50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lvl="0" algn="ctr" defTabSz="914400"/>
            <a:r>
              <a:rPr lang="ru-RU" kern="0" dirty="0">
                <a:solidFill>
                  <a:srgbClr val="FFFFFF"/>
                </a:solidFill>
                <a:latin typeface="Tahoma"/>
              </a:rPr>
              <a:t>Модели универсальных компетенций</a:t>
            </a:r>
          </a:p>
        </p:txBody>
      </p:sp>
    </p:spTree>
    <p:extLst>
      <p:ext uri="{BB962C8B-B14F-4D97-AF65-F5344CB8AC3E}">
        <p14:creationId xmlns:p14="http://schemas.microsoft.com/office/powerpoint/2010/main" val="5638931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431" y="361697"/>
            <a:ext cx="19466169" cy="1285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1504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246" y="282725"/>
            <a:ext cx="20116800" cy="1302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9266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647" y="155542"/>
            <a:ext cx="20380568" cy="1340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956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754" y="161277"/>
            <a:ext cx="19905784" cy="1325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4927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259" y="208010"/>
            <a:ext cx="20067541" cy="1306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825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261" y="481241"/>
            <a:ext cx="19782691" cy="1309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7557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092" y="287141"/>
            <a:ext cx="19430999" cy="1267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3859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Ленинский проспект, д. 4</a:t>
            </a:r>
            <a:b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Москва, 119049</a:t>
            </a:r>
            <a:b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тел. +7 (495) 955-00-32</a:t>
            </a:r>
            <a:b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e-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kancela@misis.ru</a:t>
            </a:r>
            <a:b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misis.ru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7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Спасибо</a:t>
            </a:r>
            <a:br>
              <a:rPr lang="ru-RU" sz="7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7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внимание!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1037" y="749262"/>
            <a:ext cx="3400707" cy="340070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459200" y="4149969"/>
            <a:ext cx="82471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https://fgosvo.ru/</a:t>
            </a:r>
          </a:p>
        </p:txBody>
      </p:sp>
    </p:spTree>
    <p:extLst>
      <p:ext uri="{BB962C8B-B14F-4D97-AF65-F5344CB8AC3E}">
        <p14:creationId xmlns:p14="http://schemas.microsoft.com/office/powerpoint/2010/main" val="1772461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7244" y="1425973"/>
            <a:ext cx="23529556" cy="230832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Федеральный закон от 11.06.2021 N 170-ФЗ </a:t>
            </a:r>
          </a:p>
          <a:p>
            <a:pPr algn="ctr"/>
            <a:r>
              <a:rPr lang="ru-RU" dirty="0"/>
              <a:t>"О внесении изменений в отдельные законодательные акты Российской Федерации в связи с принятием Федерального закона "О государственном контроле (надзоре) и муниципальном контроле в Российской Федерации"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97244" y="4177064"/>
            <a:ext cx="23529556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685766" algn="just"/>
            <a:r>
              <a:rPr lang="ru-RU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Статья 93. Государственный контроль (надзор) в сфере образования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97244" y="5473604"/>
            <a:ext cx="7092006" cy="8309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indent="685766" algn="just">
              <a:spcBef>
                <a:spcPts val="2600"/>
              </a:spcBef>
            </a:pPr>
            <a:r>
              <a:rPr lang="ru-RU" sz="48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Новая</a:t>
            </a:r>
            <a:r>
              <a:rPr lang="ru-RU" sz="48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48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формулировка</a:t>
            </a:r>
            <a:endParaRPr lang="ru-RU" sz="48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6B5E2A4-72D4-4DC4-9470-54C0EE06E412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261649" y="5627492"/>
            <a:ext cx="154584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Calibri"/>
              </a:rPr>
              <a:t>3. Предметом федерального государственного контроля (надзора) в сфере образования являются: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97244" y="6954809"/>
            <a:ext cx="235295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prstClr val="black"/>
                </a:solidFill>
                <a:latin typeface="Calibri"/>
              </a:rPr>
              <a:t>1) соблюдение обязательных требований, установленных законодательством об образовании, в том числе лицензионных требований к образовательной деятельности и требований, </a:t>
            </a:r>
            <a:r>
              <a:rPr lang="ru-RU" sz="2800" dirty="0">
                <a:solidFill>
                  <a:prstClr val="black"/>
                </a:solidFill>
                <a:latin typeface="Arial Black" panose="020B0A04020102020204" pitchFamily="34" charset="0"/>
              </a:rPr>
              <a:t>установленных федеральными государственными образовательными стандартами</a:t>
            </a:r>
            <a:r>
              <a:rPr lang="ru-RU" sz="2800" dirty="0">
                <a:solidFill>
                  <a:prstClr val="black"/>
                </a:solidFill>
                <a:latin typeface="Calibri"/>
              </a:rPr>
              <a:t>, и требований к выполнению </a:t>
            </a:r>
            <a:r>
              <a:rPr lang="ru-RU" sz="2800" dirty="0" err="1">
                <a:solidFill>
                  <a:prstClr val="black"/>
                </a:solidFill>
                <a:latin typeface="Calibri"/>
              </a:rPr>
              <a:t>аккредитационных</a:t>
            </a:r>
            <a:r>
              <a:rPr lang="ru-RU" sz="2800" dirty="0">
                <a:solidFill>
                  <a:prstClr val="black"/>
                </a:solidFill>
                <a:latin typeface="Calibri"/>
              </a:rPr>
              <a:t> показателей;</a:t>
            </a:r>
          </a:p>
          <a:p>
            <a:pPr algn="just"/>
            <a:r>
              <a:rPr lang="ru-RU" sz="2800" dirty="0">
                <a:solidFill>
                  <a:prstClr val="black"/>
                </a:solidFill>
                <a:latin typeface="Calibri"/>
              </a:rPr>
              <a:t>2) соблюдение требований по обеспечению доступности для инвалидов объектов социальной, инженерной и транспортной инфраструктур и предоставляемых услуг;</a:t>
            </a:r>
          </a:p>
          <a:p>
            <a:pPr algn="just"/>
            <a:r>
              <a:rPr lang="ru-RU" sz="2800" dirty="0">
                <a:solidFill>
                  <a:prstClr val="black"/>
                </a:solidFill>
                <a:latin typeface="Calibri"/>
              </a:rPr>
              <a:t>3) исполнение решений, принимаемых по результатам контрольных (надзорных) мероприятий.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7244" y="10282673"/>
            <a:ext cx="235295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prstClr val="black"/>
                </a:solidFill>
                <a:latin typeface="Calibri"/>
              </a:rPr>
              <a:t>4. Федеральный государственный контроль (надзор) в сфере образования в целях снижения риска причинения вреда (ущерба) установленным законом ценностям реализуется с применением риск-ориентированного подхода. К отношениям, связанным с осуществлением федерального государственного контроля (надзора) в сфере образования, применяются положения Федерального </a:t>
            </a:r>
            <a:r>
              <a:rPr lang="ru-RU" sz="2800" dirty="0">
                <a:solidFill>
                  <a:prstClr val="black"/>
                </a:solidFill>
                <a:latin typeface="Calibri"/>
                <a:hlinkClick r:id="rId2"/>
              </a:rPr>
              <a:t>закона</a:t>
            </a:r>
            <a:r>
              <a:rPr lang="ru-RU" sz="2800" dirty="0">
                <a:solidFill>
                  <a:prstClr val="black"/>
                </a:solidFill>
                <a:latin typeface="Calibri"/>
              </a:rPr>
              <a:t> от 31 июля 2020 года N 248-ФЗ "О государственном контроле (надзоре) и муниципальном контроле в Российской Федерации".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122794" y="305897"/>
            <a:ext cx="198695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Место ФГОС ВО  в системе государственных процедур</a:t>
            </a:r>
          </a:p>
        </p:txBody>
      </p:sp>
    </p:spTree>
    <p:extLst>
      <p:ext uri="{BB962C8B-B14F-4D97-AF65-F5344CB8AC3E}">
        <p14:creationId xmlns:p14="http://schemas.microsoft.com/office/powerpoint/2010/main" val="2637854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7244" y="1971096"/>
            <a:ext cx="23529556" cy="341632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ПРАВИТЕЛЬСТВО РОССИЙСКОЙ ФЕДЕРАЦИИ </a:t>
            </a:r>
          </a:p>
          <a:p>
            <a:pPr algn="ctr"/>
            <a:r>
              <a:rPr lang="ru-RU" dirty="0"/>
              <a:t>ПОСТАНОВЛЕНИЕ от 12 апреля 2019 г. N 434</a:t>
            </a:r>
          </a:p>
          <a:p>
            <a:pPr algn="ctr"/>
            <a:r>
              <a:rPr lang="ru-RU" dirty="0"/>
              <a:t> </a:t>
            </a:r>
          </a:p>
          <a:p>
            <a:pPr algn="ctr"/>
            <a:r>
              <a:rPr lang="ru-RU" dirty="0"/>
              <a:t>ОБ УТВЕРЖДЕНИИ ПРАВИЛ РАЗРАБОТКИ, УТВЕРЖДЕНИЯ ФЕДЕРАЛЬНЫХ ГОСУДАРСТВЕННЫХ ОБРАЗОВАТЕЛЬНЫХ СТАНДАРТОВ И ВНЕСЕНИЯ В НИХ ИЗМЕНЕНИЙ И ПРИЗНАНИИ УТРАТИВШИМИ СИЛУ НЕКОТОРЫХ АКТОВ ПРАВИТЕЛЬСТВА РОССИЙСКОЙ ФЕДЕРАЦИИ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97244" y="5830679"/>
            <a:ext cx="23529556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685766" algn="just"/>
            <a:r>
              <a:rPr lang="ru-RU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Список изменяющих документов </a:t>
            </a:r>
          </a:p>
          <a:p>
            <a:pPr indent="685766" algn="just"/>
            <a:r>
              <a:rPr lang="ru-RU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(в ред. Постановления Правительства РФ от 22.10.2021 N 1810)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485975" y="9383022"/>
            <a:ext cx="9676047" cy="184665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6600" dirty="0">
                <a:solidFill>
                  <a:prstClr val="white"/>
                </a:solidFill>
                <a:latin typeface="Calibri"/>
              </a:rPr>
              <a:t>Исключен</a:t>
            </a:r>
          </a:p>
          <a:p>
            <a:pPr algn="ctr"/>
            <a:r>
              <a:rPr lang="ru-RU" sz="4800" dirty="0">
                <a:solidFill>
                  <a:prstClr val="white"/>
                </a:solidFill>
                <a:latin typeface="Calibri"/>
              </a:rPr>
              <a:t>Нет необходимости экспертизы СПК</a:t>
            </a:r>
            <a:endParaRPr lang="ru-RU" sz="6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6B5E2A4-72D4-4DC4-9470-54C0EE06E412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778" y="6991514"/>
            <a:ext cx="9787184" cy="651826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243027" y="364470"/>
            <a:ext cx="158379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Изменение процедур разработки ФГОС ВО </a:t>
            </a:r>
          </a:p>
        </p:txBody>
      </p:sp>
    </p:spTree>
    <p:extLst>
      <p:ext uri="{BB962C8B-B14F-4D97-AF65-F5344CB8AC3E}">
        <p14:creationId xmlns:p14="http://schemas.microsoft.com/office/powerpoint/2010/main" val="2309221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6B5E2A4-72D4-4DC4-9470-54C0EE06E412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103411" y="364470"/>
            <a:ext cx="179812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Связь ФГОС ВО с другими нормативными актами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l="27600" t="38344" r="26100" b="24031"/>
          <a:stretch/>
        </p:blipFill>
        <p:spPr>
          <a:xfrm>
            <a:off x="11305012" y="6095277"/>
            <a:ext cx="11289057" cy="7265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l="29600" t="36844" r="29000" b="25906"/>
          <a:stretch/>
        </p:blipFill>
        <p:spPr>
          <a:xfrm>
            <a:off x="2901461" y="2942437"/>
            <a:ext cx="10008633" cy="7204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722257" y="5769303"/>
            <a:ext cx="2375674" cy="237883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97244" y="1791953"/>
            <a:ext cx="23529556" cy="646331"/>
          </a:xfrm>
          <a:prstGeom prst="rect">
            <a:avLst/>
          </a:prstGeom>
          <a:solidFill>
            <a:srgbClr val="0A1E64">
              <a:alpha val="50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Приказ </a:t>
            </a:r>
            <a:r>
              <a:rPr kumimoji="0" lang="ru-RU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Минобрнауки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РФ от 06.04.2021г. №245</a:t>
            </a:r>
          </a:p>
        </p:txBody>
      </p:sp>
    </p:spTree>
    <p:extLst>
      <p:ext uri="{BB962C8B-B14F-4D97-AF65-F5344CB8AC3E}">
        <p14:creationId xmlns:p14="http://schemas.microsoft.com/office/powerpoint/2010/main" val="3846683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6B5E2A4-72D4-4DC4-9470-54C0EE06E412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103411" y="364470"/>
            <a:ext cx="179812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Связь ФГОС ВО с другими нормативными актами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97244" y="1791953"/>
            <a:ext cx="23529556" cy="646331"/>
          </a:xfrm>
          <a:prstGeom prst="rect">
            <a:avLst/>
          </a:prstGeom>
          <a:solidFill>
            <a:srgbClr val="0A1E64">
              <a:alpha val="50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Приказ </a:t>
            </a:r>
            <a:r>
              <a:rPr kumimoji="0" lang="ru-RU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Минобрнауки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РФ от 06.04.2021г. №245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29600" t="56361" r="29000" b="35859"/>
          <a:stretch/>
        </p:blipFill>
        <p:spPr>
          <a:xfrm>
            <a:off x="12714244" y="3108618"/>
            <a:ext cx="11028886" cy="1658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27600" t="54568" r="26100" b="36973"/>
          <a:stretch/>
        </p:blipFill>
        <p:spPr>
          <a:xfrm>
            <a:off x="974116" y="3108617"/>
            <a:ext cx="11289057" cy="1633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14917" t="47054" r="14791" b="3393"/>
          <a:stretch/>
        </p:blipFill>
        <p:spPr>
          <a:xfrm>
            <a:off x="5728686" y="5145585"/>
            <a:ext cx="13483476" cy="748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072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4537" y="1424406"/>
            <a:ext cx="23529556" cy="64633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srgbClr val="FFFFFF"/>
                </a:solidFill>
              </a:rPr>
              <a:t>Приказ </a:t>
            </a:r>
            <a:r>
              <a:rPr lang="ru-RU" dirty="0" err="1">
                <a:solidFill>
                  <a:srgbClr val="FFFFFF"/>
                </a:solidFill>
              </a:rPr>
              <a:t>Минобрнауки</a:t>
            </a:r>
            <a:r>
              <a:rPr lang="ru-RU" dirty="0">
                <a:solidFill>
                  <a:srgbClr val="FFFFFF"/>
                </a:solidFill>
              </a:rPr>
              <a:t> РФ от 06.04.2021г. №245</a:t>
            </a: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2"/>
          <a:srcRect l="29600" t="56361" r="29000" b="35859"/>
          <a:stretch/>
        </p:blipFill>
        <p:spPr>
          <a:xfrm>
            <a:off x="12608736" y="2818672"/>
            <a:ext cx="11028886" cy="1658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3"/>
          <a:srcRect l="27600" t="54568" r="26100" b="36973"/>
          <a:stretch/>
        </p:blipFill>
        <p:spPr>
          <a:xfrm>
            <a:off x="868608" y="2818671"/>
            <a:ext cx="11289057" cy="1633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4"/>
          <a:srcRect l="14664" t="26716" r="14409" b="34222"/>
          <a:stretch/>
        </p:blipFill>
        <p:spPr>
          <a:xfrm>
            <a:off x="9891557" y="5200227"/>
            <a:ext cx="13605388" cy="63436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0227"/>
            <a:ext cx="9525000" cy="63436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6B5E2A4-72D4-4DC4-9470-54C0EE06E412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2191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4537" y="1424406"/>
            <a:ext cx="23529556" cy="64633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srgbClr val="FFFFFF"/>
                </a:solidFill>
              </a:rPr>
              <a:t>Приказ </a:t>
            </a:r>
            <a:r>
              <a:rPr lang="ru-RU" dirty="0" err="1">
                <a:solidFill>
                  <a:srgbClr val="FFFFFF"/>
                </a:solidFill>
              </a:rPr>
              <a:t>Минобрнауки</a:t>
            </a:r>
            <a:r>
              <a:rPr lang="ru-RU" dirty="0">
                <a:solidFill>
                  <a:srgbClr val="FFFFFF"/>
                </a:solidFill>
              </a:rPr>
              <a:t> РФ от 06.04.2021г. №245</a:t>
            </a: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2"/>
          <a:srcRect l="29600" t="56361" r="29000" b="35859"/>
          <a:stretch/>
        </p:blipFill>
        <p:spPr>
          <a:xfrm>
            <a:off x="12608736" y="2818672"/>
            <a:ext cx="11028886" cy="1658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3"/>
          <a:srcRect l="27600" t="54568" r="26100" b="36973"/>
          <a:stretch/>
        </p:blipFill>
        <p:spPr>
          <a:xfrm>
            <a:off x="868608" y="2818671"/>
            <a:ext cx="11289057" cy="1633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4537" t="24456" r="14409" b="36643"/>
          <a:stretch/>
        </p:blipFill>
        <p:spPr>
          <a:xfrm>
            <a:off x="10007851" y="5200227"/>
            <a:ext cx="13629771" cy="63528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8" t="18615" r="7737" b="19693"/>
          <a:stretch/>
        </p:blipFill>
        <p:spPr>
          <a:xfrm>
            <a:off x="490383" y="5200227"/>
            <a:ext cx="9159479" cy="6523892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6B5E2A4-72D4-4DC4-9470-54C0EE06E412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25340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7b046ea12b569ac8bf86d82b576cb1034ccd2f"/>
</p:tagLst>
</file>

<file path=ppt/theme/theme1.xml><?xml version="1.0" encoding="utf-8"?>
<a:theme xmlns:a="http://schemas.openxmlformats.org/drawingml/2006/main" name="Misis">
  <a:themeElements>
    <a:clrScheme name="MISIS">
      <a:dk1>
        <a:sysClr val="windowText" lastClr="000000"/>
      </a:dk1>
      <a:lt1>
        <a:srgbClr val="FFFFFF"/>
      </a:lt1>
      <a:dk2>
        <a:srgbClr val="505569"/>
      </a:dk2>
      <a:lt2>
        <a:srgbClr val="FFFFFF"/>
      </a:lt2>
      <a:accent1>
        <a:srgbClr val="0541F0"/>
      </a:accent1>
      <a:accent2>
        <a:srgbClr val="37EBFF"/>
      </a:accent2>
      <a:accent3>
        <a:srgbClr val="505569"/>
      </a:accent3>
      <a:accent4>
        <a:srgbClr val="0541F0"/>
      </a:accent4>
      <a:accent5>
        <a:srgbClr val="0A1E64"/>
      </a:accent5>
      <a:accent6>
        <a:srgbClr val="0A1E64"/>
      </a:accent6>
      <a:hlink>
        <a:srgbClr val="00B5E2"/>
      </a:hlink>
      <a:folHlink>
        <a:srgbClr val="E4002B"/>
      </a:folHlink>
    </a:clrScheme>
    <a:fontScheme name="Другая 5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isis">
  <a:themeElements>
    <a:clrScheme name="MISIS">
      <a:dk1>
        <a:sysClr val="windowText" lastClr="000000"/>
      </a:dk1>
      <a:lt1>
        <a:srgbClr val="FFFFFF"/>
      </a:lt1>
      <a:dk2>
        <a:srgbClr val="505569"/>
      </a:dk2>
      <a:lt2>
        <a:srgbClr val="FFFFFF"/>
      </a:lt2>
      <a:accent1>
        <a:srgbClr val="0541F0"/>
      </a:accent1>
      <a:accent2>
        <a:srgbClr val="37EBFF"/>
      </a:accent2>
      <a:accent3>
        <a:srgbClr val="505569"/>
      </a:accent3>
      <a:accent4>
        <a:srgbClr val="0541F0"/>
      </a:accent4>
      <a:accent5>
        <a:srgbClr val="0A1E64"/>
      </a:accent5>
      <a:accent6>
        <a:srgbClr val="0A1E64"/>
      </a:accent6>
      <a:hlink>
        <a:srgbClr val="00B5E2"/>
      </a:hlink>
      <a:folHlink>
        <a:srgbClr val="E4002B"/>
      </a:folHlink>
    </a:clrScheme>
    <a:fontScheme name="MISIS_ppt">
      <a:majorFont>
        <a:latin typeface="Nekst Semi Bold"/>
        <a:ea typeface=""/>
        <a:cs typeface=""/>
      </a:majorFont>
      <a:minorFont>
        <a:latin typeface="TT Norms Pro Medium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Misis">
  <a:themeElements>
    <a:clrScheme name="MISIS">
      <a:dk1>
        <a:sysClr val="windowText" lastClr="000000"/>
      </a:dk1>
      <a:lt1>
        <a:srgbClr val="FFFFFF"/>
      </a:lt1>
      <a:dk2>
        <a:srgbClr val="505569"/>
      </a:dk2>
      <a:lt2>
        <a:srgbClr val="FFFFFF"/>
      </a:lt2>
      <a:accent1>
        <a:srgbClr val="0541F0"/>
      </a:accent1>
      <a:accent2>
        <a:srgbClr val="37EBFF"/>
      </a:accent2>
      <a:accent3>
        <a:srgbClr val="505569"/>
      </a:accent3>
      <a:accent4>
        <a:srgbClr val="0541F0"/>
      </a:accent4>
      <a:accent5>
        <a:srgbClr val="0A1E64"/>
      </a:accent5>
      <a:accent6>
        <a:srgbClr val="0A1E64"/>
      </a:accent6>
      <a:hlink>
        <a:srgbClr val="00B5E2"/>
      </a:hlink>
      <a:folHlink>
        <a:srgbClr val="E4002B"/>
      </a:folHlink>
    </a:clrScheme>
    <a:fontScheme name="MISIS_ppt">
      <a:majorFont>
        <a:latin typeface="Nekst Semi Bold"/>
        <a:ea typeface=""/>
        <a:cs typeface=""/>
      </a:majorFont>
      <a:minorFont>
        <a:latin typeface="TT Norms Pro Medium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1526</TotalTime>
  <Words>2219</Words>
  <Application>Microsoft Office PowerPoint</Application>
  <PresentationFormat>Произвольный</PresentationFormat>
  <Paragraphs>356</Paragraphs>
  <Slides>38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38</vt:i4>
      </vt:variant>
    </vt:vector>
  </HeadingPairs>
  <TitlesOfParts>
    <vt:vector size="53" baseType="lpstr">
      <vt:lpstr>Calibri</vt:lpstr>
      <vt:lpstr>Times New Roman</vt:lpstr>
      <vt:lpstr>TT Norms Pro Medium</vt:lpstr>
      <vt:lpstr>微软雅黑</vt:lpstr>
      <vt:lpstr>Bahnschrift SemiLight Condensed</vt:lpstr>
      <vt:lpstr>Arial</vt:lpstr>
      <vt:lpstr>TT Norms Pro</vt:lpstr>
      <vt:lpstr>Arial Black</vt:lpstr>
      <vt:lpstr>Nekst Semi Bold</vt:lpstr>
      <vt:lpstr>Tahoma</vt:lpstr>
      <vt:lpstr>Calibri Light</vt:lpstr>
      <vt:lpstr>Misis</vt:lpstr>
      <vt:lpstr>1_Misis</vt:lpstr>
      <vt:lpstr>2_Misis</vt:lpstr>
      <vt:lpstr>Тема Office</vt:lpstr>
      <vt:lpstr>Концептуальные подходы и модели ФГОС ВО нового поколения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ДД</dc:creator>
  <cp:lastModifiedBy>User</cp:lastModifiedBy>
  <cp:revision>219</cp:revision>
  <cp:lastPrinted>2022-11-16T10:01:28Z</cp:lastPrinted>
  <dcterms:created xsi:type="dcterms:W3CDTF">2022-07-26T11:52:44Z</dcterms:created>
  <dcterms:modified xsi:type="dcterms:W3CDTF">2022-11-18T07:44:57Z</dcterms:modified>
</cp:coreProperties>
</file>